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1"/>
  </p:notesMasterIdLst>
  <p:handoutMasterIdLst>
    <p:handoutMasterId r:id="rId32"/>
  </p:handoutMasterIdLst>
  <p:sldIdLst>
    <p:sldId id="256" r:id="rId2"/>
    <p:sldId id="594" r:id="rId3"/>
    <p:sldId id="595" r:id="rId4"/>
    <p:sldId id="617" r:id="rId5"/>
    <p:sldId id="575" r:id="rId6"/>
    <p:sldId id="581" r:id="rId7"/>
    <p:sldId id="618" r:id="rId8"/>
    <p:sldId id="619" r:id="rId9"/>
    <p:sldId id="600" r:id="rId10"/>
    <p:sldId id="620" r:id="rId11"/>
    <p:sldId id="622" r:id="rId12"/>
    <p:sldId id="613" r:id="rId13"/>
    <p:sldId id="614" r:id="rId14"/>
    <p:sldId id="601" r:id="rId15"/>
    <p:sldId id="621" r:id="rId16"/>
    <p:sldId id="623" r:id="rId17"/>
    <p:sldId id="624" r:id="rId18"/>
    <p:sldId id="604" r:id="rId19"/>
    <p:sldId id="625" r:id="rId20"/>
    <p:sldId id="610" r:id="rId21"/>
    <p:sldId id="627" r:id="rId22"/>
    <p:sldId id="626" r:id="rId23"/>
    <p:sldId id="596" r:id="rId24"/>
    <p:sldId id="598" r:id="rId25"/>
    <p:sldId id="615" r:id="rId26"/>
    <p:sldId id="609" r:id="rId27"/>
    <p:sldId id="611" r:id="rId28"/>
    <p:sldId id="616" r:id="rId29"/>
    <p:sldId id="628" r:id="rId30"/>
  </p:sldIdLst>
  <p:sldSz cx="9144000" cy="6858000" type="screen4x3"/>
  <p:notesSz cx="9601200" cy="7315200"/>
  <p:defaultTextStyle>
    <a:defPPr>
      <a:defRPr lang="en-US"/>
    </a:defPPr>
    <a:lvl1pPr algn="l" rtl="0" fontAlgn="base">
      <a:spcBef>
        <a:spcPct val="0"/>
      </a:spcBef>
      <a:spcAft>
        <a:spcPct val="0"/>
      </a:spcAft>
      <a:defRPr sz="1000" kern="1200">
        <a:solidFill>
          <a:schemeClr val="tx2"/>
        </a:solidFill>
        <a:latin typeface="Times New Roman" charset="0"/>
        <a:ea typeface="MS PGothic" charset="0"/>
        <a:cs typeface="MS PGothic" charset="0"/>
      </a:defRPr>
    </a:lvl1pPr>
    <a:lvl2pPr marL="457200" algn="l" rtl="0" fontAlgn="base">
      <a:spcBef>
        <a:spcPct val="0"/>
      </a:spcBef>
      <a:spcAft>
        <a:spcPct val="0"/>
      </a:spcAft>
      <a:defRPr sz="1000" kern="1200">
        <a:solidFill>
          <a:schemeClr val="tx2"/>
        </a:solidFill>
        <a:latin typeface="Times New Roman" charset="0"/>
        <a:ea typeface="MS PGothic" charset="0"/>
        <a:cs typeface="MS PGothic" charset="0"/>
      </a:defRPr>
    </a:lvl2pPr>
    <a:lvl3pPr marL="914400" algn="l" rtl="0" fontAlgn="base">
      <a:spcBef>
        <a:spcPct val="0"/>
      </a:spcBef>
      <a:spcAft>
        <a:spcPct val="0"/>
      </a:spcAft>
      <a:defRPr sz="1000" kern="1200">
        <a:solidFill>
          <a:schemeClr val="tx2"/>
        </a:solidFill>
        <a:latin typeface="Times New Roman" charset="0"/>
        <a:ea typeface="MS PGothic" charset="0"/>
        <a:cs typeface="MS PGothic" charset="0"/>
      </a:defRPr>
    </a:lvl3pPr>
    <a:lvl4pPr marL="1371600" algn="l" rtl="0" fontAlgn="base">
      <a:spcBef>
        <a:spcPct val="0"/>
      </a:spcBef>
      <a:spcAft>
        <a:spcPct val="0"/>
      </a:spcAft>
      <a:defRPr sz="1000" kern="1200">
        <a:solidFill>
          <a:schemeClr val="tx2"/>
        </a:solidFill>
        <a:latin typeface="Times New Roman" charset="0"/>
        <a:ea typeface="MS PGothic" charset="0"/>
        <a:cs typeface="MS PGothic" charset="0"/>
      </a:defRPr>
    </a:lvl4pPr>
    <a:lvl5pPr marL="1828800" algn="l" rtl="0" fontAlgn="base">
      <a:spcBef>
        <a:spcPct val="0"/>
      </a:spcBef>
      <a:spcAft>
        <a:spcPct val="0"/>
      </a:spcAft>
      <a:defRPr sz="1000" kern="1200">
        <a:solidFill>
          <a:schemeClr val="tx2"/>
        </a:solidFill>
        <a:latin typeface="Times New Roman" charset="0"/>
        <a:ea typeface="MS PGothic" charset="0"/>
        <a:cs typeface="MS PGothic" charset="0"/>
      </a:defRPr>
    </a:lvl5pPr>
    <a:lvl6pPr marL="2286000" algn="l" defTabSz="457200" rtl="0" eaLnBrk="1" latinLnBrk="0" hangingPunct="1">
      <a:defRPr sz="1000" kern="1200">
        <a:solidFill>
          <a:schemeClr val="tx2"/>
        </a:solidFill>
        <a:latin typeface="Times New Roman" charset="0"/>
        <a:ea typeface="MS PGothic" charset="0"/>
        <a:cs typeface="MS PGothic" charset="0"/>
      </a:defRPr>
    </a:lvl6pPr>
    <a:lvl7pPr marL="2743200" algn="l" defTabSz="457200" rtl="0" eaLnBrk="1" latinLnBrk="0" hangingPunct="1">
      <a:defRPr sz="1000" kern="1200">
        <a:solidFill>
          <a:schemeClr val="tx2"/>
        </a:solidFill>
        <a:latin typeface="Times New Roman" charset="0"/>
        <a:ea typeface="MS PGothic" charset="0"/>
        <a:cs typeface="MS PGothic" charset="0"/>
      </a:defRPr>
    </a:lvl7pPr>
    <a:lvl8pPr marL="3200400" algn="l" defTabSz="457200" rtl="0" eaLnBrk="1" latinLnBrk="0" hangingPunct="1">
      <a:defRPr sz="1000" kern="1200">
        <a:solidFill>
          <a:schemeClr val="tx2"/>
        </a:solidFill>
        <a:latin typeface="Times New Roman" charset="0"/>
        <a:ea typeface="MS PGothic" charset="0"/>
        <a:cs typeface="MS PGothic" charset="0"/>
      </a:defRPr>
    </a:lvl8pPr>
    <a:lvl9pPr marL="3657600" algn="l" defTabSz="457200" rtl="0" eaLnBrk="1" latinLnBrk="0" hangingPunct="1">
      <a:defRPr sz="1000" kern="1200">
        <a:solidFill>
          <a:schemeClr val="tx2"/>
        </a:solidFill>
        <a:latin typeface="Times New Roman" charset="0"/>
        <a:ea typeface="MS PGothic" charset="0"/>
        <a:cs typeface="MS PGothic"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4">
          <p15:clr>
            <a:srgbClr val="A4A3A4"/>
          </p15:clr>
        </p15:guide>
        <p15:guide id="2" pos="30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CC99"/>
    <a:srgbClr val="C0C0C0"/>
    <a:srgbClr val="FFFFFF"/>
    <a:srgbClr val="B2B2B2"/>
    <a:srgbClr val="0000FF"/>
    <a:srgbClr val="92D050"/>
    <a:srgbClr val="FFCCCC"/>
    <a:srgbClr val="37AF54"/>
    <a:srgbClr val="EEF8E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8" autoAdjust="0"/>
    <p:restoredTop sz="83598" autoAdjust="0"/>
  </p:normalViewPr>
  <p:slideViewPr>
    <p:cSldViewPr snapToGrid="0">
      <p:cViewPr varScale="1">
        <p:scale>
          <a:sx n="101" d="100"/>
          <a:sy n="101" d="100"/>
        </p:scale>
        <p:origin x="225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75" d="100"/>
          <a:sy n="75" d="100"/>
        </p:scale>
        <p:origin x="-1650" y="-168"/>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160301" cy="365760"/>
          </a:xfrm>
          <a:prstGeom prst="rect">
            <a:avLst/>
          </a:prstGeom>
        </p:spPr>
        <p:txBody>
          <a:bodyPr vert="horz" wrap="square" lIns="95079" tIns="47540" rIns="95079" bIns="47540" numCol="1" anchor="t" anchorCtr="0" compatLnSpc="1">
            <a:prstTxWarp prst="textNoShape">
              <a:avLst/>
            </a:prstTxWarp>
          </a:bodyPr>
          <a:lstStyle>
            <a:lvl1pPr>
              <a:defRPr sz="1200" smtClean="0">
                <a:cs typeface="Arial" charset="0"/>
              </a:defRPr>
            </a:lvl1pPr>
          </a:lstStyle>
          <a:p>
            <a:pPr>
              <a:defRPr/>
            </a:pPr>
            <a:endParaRPr lang="en-US"/>
          </a:p>
        </p:txBody>
      </p:sp>
      <p:sp>
        <p:nvSpPr>
          <p:cNvPr id="3" name="Date Placeholder 2"/>
          <p:cNvSpPr>
            <a:spLocks noGrp="1"/>
          </p:cNvSpPr>
          <p:nvPr>
            <p:ph type="dt" sz="quarter" idx="1"/>
          </p:nvPr>
        </p:nvSpPr>
        <p:spPr>
          <a:xfrm>
            <a:off x="5439258" y="0"/>
            <a:ext cx="4160301" cy="365760"/>
          </a:xfrm>
          <a:prstGeom prst="rect">
            <a:avLst/>
          </a:prstGeom>
        </p:spPr>
        <p:txBody>
          <a:bodyPr vert="horz" wrap="square" lIns="95079" tIns="47540" rIns="95079" bIns="47540" numCol="1" anchor="t" anchorCtr="0" compatLnSpc="1">
            <a:prstTxWarp prst="textNoShape">
              <a:avLst/>
            </a:prstTxWarp>
          </a:bodyPr>
          <a:lstStyle>
            <a:lvl1pPr algn="r">
              <a:defRPr sz="1200" smtClean="0"/>
            </a:lvl1pPr>
          </a:lstStyle>
          <a:p>
            <a:pPr>
              <a:defRPr/>
            </a:pPr>
            <a:fld id="{F5E4DC46-A395-FF46-B22D-A0E7B8B7E8C4}" type="datetime1">
              <a:rPr lang="en-US"/>
              <a:pPr>
                <a:defRPr/>
              </a:pPr>
              <a:t>8/23/2016</a:t>
            </a:fld>
            <a:endParaRPr lang="en-US"/>
          </a:p>
        </p:txBody>
      </p:sp>
      <p:sp>
        <p:nvSpPr>
          <p:cNvPr id="4" name="Footer Placeholder 3"/>
          <p:cNvSpPr>
            <a:spLocks noGrp="1"/>
          </p:cNvSpPr>
          <p:nvPr>
            <p:ph type="ftr" sz="quarter" idx="2"/>
          </p:nvPr>
        </p:nvSpPr>
        <p:spPr>
          <a:xfrm>
            <a:off x="1" y="6947778"/>
            <a:ext cx="4160301" cy="365760"/>
          </a:xfrm>
          <a:prstGeom prst="rect">
            <a:avLst/>
          </a:prstGeom>
        </p:spPr>
        <p:txBody>
          <a:bodyPr vert="horz" wrap="square" lIns="95079" tIns="47540" rIns="95079" bIns="47540" numCol="1" anchor="b" anchorCtr="0" compatLnSpc="1">
            <a:prstTxWarp prst="textNoShape">
              <a:avLst/>
            </a:prstTxWarp>
          </a:bodyPr>
          <a:lstStyle>
            <a:lvl1pPr>
              <a:defRPr sz="1200" smtClean="0">
                <a:cs typeface="Arial" charset="0"/>
              </a:defRPr>
            </a:lvl1pPr>
          </a:lstStyle>
          <a:p>
            <a:pPr>
              <a:defRPr/>
            </a:pPr>
            <a:endParaRPr lang="en-US"/>
          </a:p>
        </p:txBody>
      </p:sp>
      <p:sp>
        <p:nvSpPr>
          <p:cNvPr id="5" name="Slide Number Placeholder 4"/>
          <p:cNvSpPr>
            <a:spLocks noGrp="1"/>
          </p:cNvSpPr>
          <p:nvPr>
            <p:ph type="sldNum" sz="quarter" idx="3"/>
          </p:nvPr>
        </p:nvSpPr>
        <p:spPr>
          <a:xfrm>
            <a:off x="5439258" y="6947778"/>
            <a:ext cx="4160301" cy="365760"/>
          </a:xfrm>
          <a:prstGeom prst="rect">
            <a:avLst/>
          </a:prstGeom>
        </p:spPr>
        <p:txBody>
          <a:bodyPr vert="horz" wrap="square" lIns="95079" tIns="47540" rIns="95079" bIns="47540" numCol="1" anchor="b" anchorCtr="0" compatLnSpc="1">
            <a:prstTxWarp prst="textNoShape">
              <a:avLst/>
            </a:prstTxWarp>
          </a:bodyPr>
          <a:lstStyle>
            <a:lvl1pPr algn="r">
              <a:defRPr sz="1200" smtClean="0"/>
            </a:lvl1pPr>
          </a:lstStyle>
          <a:p>
            <a:pPr>
              <a:defRPr/>
            </a:pPr>
            <a:fld id="{8EB31A77-6D6E-994D-9FA8-F16737DE819E}" type="slidenum">
              <a:rPr lang="en-US"/>
              <a:pPr>
                <a:defRPr/>
              </a:pPr>
              <a:t>‹#›</a:t>
            </a:fld>
            <a:endParaRPr lang="en-US"/>
          </a:p>
        </p:txBody>
      </p:sp>
    </p:spTree>
    <p:extLst>
      <p:ext uri="{BB962C8B-B14F-4D97-AF65-F5344CB8AC3E}">
        <p14:creationId xmlns:p14="http://schemas.microsoft.com/office/powerpoint/2010/main" val="655361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1" y="0"/>
            <a:ext cx="4160301" cy="365760"/>
          </a:xfrm>
          <a:prstGeom prst="rect">
            <a:avLst/>
          </a:prstGeom>
          <a:noFill/>
          <a:ln w="9525">
            <a:noFill/>
            <a:miter lim="800000"/>
            <a:headEnd/>
            <a:tailEnd/>
          </a:ln>
          <a:effectLst/>
        </p:spPr>
        <p:txBody>
          <a:bodyPr vert="horz" wrap="square" lIns="96658" tIns="48329" rIns="96658" bIns="48329" numCol="1" anchor="ctr" anchorCtr="0" compatLnSpc="1">
            <a:prstTxWarp prst="textNoShape">
              <a:avLst/>
            </a:prstTxWarp>
          </a:bodyPr>
          <a:lstStyle>
            <a:lvl1pPr defTabSz="967300" eaLnBrk="0" hangingPunct="0">
              <a:defRPr sz="1200" b="1" smtClean="0">
                <a:cs typeface="Arial" charset="0"/>
              </a:defRPr>
            </a:lvl1pPr>
          </a:lstStyle>
          <a:p>
            <a:pPr>
              <a:defRPr/>
            </a:pPr>
            <a:endParaRPr lang="en-US"/>
          </a:p>
        </p:txBody>
      </p:sp>
      <p:sp>
        <p:nvSpPr>
          <p:cNvPr id="24579" name="Rectangle 3"/>
          <p:cNvSpPr>
            <a:spLocks noGrp="1" noChangeArrowheads="1"/>
          </p:cNvSpPr>
          <p:nvPr>
            <p:ph type="dt" idx="1"/>
          </p:nvPr>
        </p:nvSpPr>
        <p:spPr bwMode="auto">
          <a:xfrm>
            <a:off x="5440899" y="0"/>
            <a:ext cx="4160301" cy="365760"/>
          </a:xfrm>
          <a:prstGeom prst="rect">
            <a:avLst/>
          </a:prstGeom>
          <a:noFill/>
          <a:ln w="9525">
            <a:noFill/>
            <a:miter lim="800000"/>
            <a:headEnd/>
            <a:tailEnd/>
          </a:ln>
          <a:effectLst/>
        </p:spPr>
        <p:txBody>
          <a:bodyPr vert="horz" wrap="square" lIns="96658" tIns="48329" rIns="96658" bIns="48329" numCol="1" anchor="ctr" anchorCtr="0" compatLnSpc="1">
            <a:prstTxWarp prst="textNoShape">
              <a:avLst/>
            </a:prstTxWarp>
          </a:bodyPr>
          <a:lstStyle>
            <a:lvl1pPr algn="r" defTabSz="967300" eaLnBrk="0" hangingPunct="0">
              <a:defRPr sz="1200" b="1" smtClean="0">
                <a:cs typeface="Arial" charset="0"/>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4763" y="1789113"/>
            <a:ext cx="4632325" cy="347503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581" name="Rectangle 5"/>
          <p:cNvSpPr>
            <a:spLocks noGrp="1" noChangeArrowheads="1"/>
          </p:cNvSpPr>
          <p:nvPr>
            <p:ph type="body" sz="quarter" idx="3"/>
          </p:nvPr>
        </p:nvSpPr>
        <p:spPr bwMode="auto">
          <a:xfrm>
            <a:off x="4560899" y="1788899"/>
            <a:ext cx="5040302" cy="4468922"/>
          </a:xfrm>
          <a:prstGeom prst="rect">
            <a:avLst/>
          </a:prstGeom>
          <a:noFill/>
          <a:ln w="9525">
            <a:noFill/>
            <a:miter lim="800000"/>
            <a:headEnd/>
            <a:tailEnd/>
          </a:ln>
          <a:effectLst/>
        </p:spPr>
        <p:txBody>
          <a:bodyPr vert="horz" wrap="square" lIns="96658" tIns="48329" rIns="96658" bIns="48329" numCol="1" anchor="ctr"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582" name="Rectangle 6"/>
          <p:cNvSpPr>
            <a:spLocks noGrp="1" noChangeArrowheads="1"/>
          </p:cNvSpPr>
          <p:nvPr>
            <p:ph type="ftr" sz="quarter" idx="4"/>
          </p:nvPr>
        </p:nvSpPr>
        <p:spPr bwMode="auto">
          <a:xfrm>
            <a:off x="1" y="6949440"/>
            <a:ext cx="4160301" cy="365760"/>
          </a:xfrm>
          <a:prstGeom prst="rect">
            <a:avLst/>
          </a:prstGeom>
          <a:noFill/>
          <a:ln w="9525">
            <a:noFill/>
            <a:miter lim="800000"/>
            <a:headEnd/>
            <a:tailEnd/>
          </a:ln>
          <a:effectLst/>
        </p:spPr>
        <p:txBody>
          <a:bodyPr vert="horz" wrap="square" lIns="96658" tIns="48329" rIns="96658" bIns="48329" numCol="1" anchor="b" anchorCtr="0" compatLnSpc="1">
            <a:prstTxWarp prst="textNoShape">
              <a:avLst/>
            </a:prstTxWarp>
          </a:bodyPr>
          <a:lstStyle>
            <a:lvl1pPr defTabSz="967300" eaLnBrk="0" hangingPunct="0">
              <a:defRPr sz="1200" b="1" smtClean="0">
                <a:cs typeface="Arial" charset="0"/>
              </a:defRPr>
            </a:lvl1pPr>
          </a:lstStyle>
          <a:p>
            <a:pPr>
              <a:defRPr/>
            </a:pPr>
            <a:endParaRPr lang="en-US"/>
          </a:p>
        </p:txBody>
      </p:sp>
      <p:sp>
        <p:nvSpPr>
          <p:cNvPr id="24583" name="Rectangle 7"/>
          <p:cNvSpPr>
            <a:spLocks noGrp="1" noChangeArrowheads="1"/>
          </p:cNvSpPr>
          <p:nvPr>
            <p:ph type="sldNum" sz="quarter" idx="5"/>
          </p:nvPr>
        </p:nvSpPr>
        <p:spPr bwMode="auto">
          <a:xfrm>
            <a:off x="5440899" y="6949440"/>
            <a:ext cx="4160301" cy="365760"/>
          </a:xfrm>
          <a:prstGeom prst="rect">
            <a:avLst/>
          </a:prstGeom>
          <a:noFill/>
          <a:ln w="9525">
            <a:noFill/>
            <a:miter lim="800000"/>
            <a:headEnd/>
            <a:tailEnd/>
          </a:ln>
          <a:effectLst/>
        </p:spPr>
        <p:txBody>
          <a:bodyPr vert="horz" wrap="square" lIns="96658" tIns="48329" rIns="96658" bIns="48329" numCol="1" anchor="b" anchorCtr="0" compatLnSpc="1">
            <a:prstTxWarp prst="textNoShape">
              <a:avLst/>
            </a:prstTxWarp>
          </a:bodyPr>
          <a:lstStyle>
            <a:lvl1pPr algn="r" defTabSz="967300" eaLnBrk="0" hangingPunct="0">
              <a:defRPr sz="1200" b="1" smtClean="0"/>
            </a:lvl1pPr>
          </a:lstStyle>
          <a:p>
            <a:pPr>
              <a:defRPr/>
            </a:pPr>
            <a:fld id="{E7C5B6B2-4052-EA43-A89E-41B10900C4F1}" type="slidenum">
              <a:rPr lang="en-US"/>
              <a:pPr>
                <a:defRPr/>
              </a:pPr>
              <a:t>‹#›</a:t>
            </a:fld>
            <a:endParaRPr lang="en-US"/>
          </a:p>
        </p:txBody>
      </p:sp>
    </p:spTree>
    <p:extLst>
      <p:ext uri="{BB962C8B-B14F-4D97-AF65-F5344CB8AC3E}">
        <p14:creationId xmlns:p14="http://schemas.microsoft.com/office/powerpoint/2010/main" val="196792389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000" kern="1200">
        <a:solidFill>
          <a:schemeClr val="tx1"/>
        </a:solidFill>
        <a:latin typeface="Times New Roman" pitchFamily="18" charset="0"/>
        <a:ea typeface="MS PGothic" pitchFamily="34" charset="-128"/>
        <a:cs typeface="MS PGothic" charset="0"/>
      </a:defRPr>
    </a:lvl1pPr>
    <a:lvl2pPr marL="457200" algn="l" rtl="0" eaLnBrk="0" fontAlgn="base" hangingPunct="0">
      <a:spcBef>
        <a:spcPct val="30000"/>
      </a:spcBef>
      <a:spcAft>
        <a:spcPct val="0"/>
      </a:spcAft>
      <a:defRPr sz="1000" kern="1200">
        <a:solidFill>
          <a:schemeClr val="tx1"/>
        </a:solidFill>
        <a:latin typeface="Times New Roman" pitchFamily="18" charset="0"/>
        <a:ea typeface="MS PGothic" pitchFamily="34" charset="-128"/>
        <a:cs typeface="MS PGothic" charset="0"/>
      </a:defRPr>
    </a:lvl2pPr>
    <a:lvl3pPr marL="914400" algn="l" rtl="0" eaLnBrk="0" fontAlgn="base" hangingPunct="0">
      <a:spcBef>
        <a:spcPct val="30000"/>
      </a:spcBef>
      <a:spcAft>
        <a:spcPct val="0"/>
      </a:spcAft>
      <a:defRPr sz="1000" kern="1200">
        <a:solidFill>
          <a:schemeClr val="tx1"/>
        </a:solidFill>
        <a:latin typeface="Times New Roman" pitchFamily="18" charset="0"/>
        <a:ea typeface="MS PGothic" pitchFamily="34" charset="-128"/>
        <a:cs typeface="MS PGothic" charset="0"/>
      </a:defRPr>
    </a:lvl3pPr>
    <a:lvl4pPr marL="1371600" algn="l" rtl="0" eaLnBrk="0" fontAlgn="base" hangingPunct="0">
      <a:spcBef>
        <a:spcPct val="30000"/>
      </a:spcBef>
      <a:spcAft>
        <a:spcPct val="0"/>
      </a:spcAft>
      <a:defRPr sz="1000" kern="1200">
        <a:solidFill>
          <a:schemeClr val="tx1"/>
        </a:solidFill>
        <a:latin typeface="Times New Roman" pitchFamily="18" charset="0"/>
        <a:ea typeface="MS PGothic" pitchFamily="34" charset="-128"/>
        <a:cs typeface="MS PGothic" charset="0"/>
      </a:defRPr>
    </a:lvl4pPr>
    <a:lvl5pPr marL="1828800" algn="l" rtl="0" eaLnBrk="0" fontAlgn="base" hangingPunct="0">
      <a:spcBef>
        <a:spcPct val="30000"/>
      </a:spcBef>
      <a:spcAft>
        <a:spcPct val="0"/>
      </a:spcAft>
      <a:defRPr sz="1000" kern="1200">
        <a:solidFill>
          <a:schemeClr val="tx1"/>
        </a:solidFill>
        <a:latin typeface="Times New Roman" pitchFamily="18"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7300" eaLnBrk="0" hangingPunct="0">
              <a:defRPr sz="1000">
                <a:solidFill>
                  <a:schemeClr val="tx2"/>
                </a:solidFill>
                <a:latin typeface="Times New Roman" charset="0"/>
                <a:ea typeface="MS PGothic" charset="0"/>
                <a:cs typeface="MS PGothic" charset="0"/>
              </a:defRPr>
            </a:lvl1pPr>
            <a:lvl2pPr marL="772519" indent="-297123" defTabSz="967300" eaLnBrk="0" hangingPunct="0">
              <a:defRPr sz="1000">
                <a:solidFill>
                  <a:schemeClr val="tx2"/>
                </a:solidFill>
                <a:latin typeface="Times New Roman" charset="0"/>
                <a:ea typeface="MS PGothic" charset="0"/>
                <a:cs typeface="MS PGothic" charset="0"/>
              </a:defRPr>
            </a:lvl2pPr>
            <a:lvl3pPr marL="1188491" indent="-237698" defTabSz="967300" eaLnBrk="0" hangingPunct="0">
              <a:defRPr sz="1000">
                <a:solidFill>
                  <a:schemeClr val="tx2"/>
                </a:solidFill>
                <a:latin typeface="Times New Roman" charset="0"/>
                <a:ea typeface="MS PGothic" charset="0"/>
                <a:cs typeface="MS PGothic" charset="0"/>
              </a:defRPr>
            </a:lvl3pPr>
            <a:lvl4pPr marL="1663888" indent="-237698" defTabSz="967300" eaLnBrk="0" hangingPunct="0">
              <a:defRPr sz="1000">
                <a:solidFill>
                  <a:schemeClr val="tx2"/>
                </a:solidFill>
                <a:latin typeface="Times New Roman" charset="0"/>
                <a:ea typeface="MS PGothic" charset="0"/>
                <a:cs typeface="MS PGothic" charset="0"/>
              </a:defRPr>
            </a:lvl4pPr>
            <a:lvl5pPr marL="2139285" indent="-237698" defTabSz="967300" eaLnBrk="0" hangingPunct="0">
              <a:defRPr sz="1000">
                <a:solidFill>
                  <a:schemeClr val="tx2"/>
                </a:solidFill>
                <a:latin typeface="Times New Roman" charset="0"/>
                <a:ea typeface="MS PGothic" charset="0"/>
                <a:cs typeface="MS PGothic" charset="0"/>
              </a:defRPr>
            </a:lvl5pPr>
            <a:lvl6pPr marL="2614681" indent="-237698" defTabSz="967300" eaLnBrk="0" fontAlgn="base" hangingPunct="0">
              <a:spcBef>
                <a:spcPct val="0"/>
              </a:spcBef>
              <a:spcAft>
                <a:spcPct val="0"/>
              </a:spcAft>
              <a:defRPr sz="1000">
                <a:solidFill>
                  <a:schemeClr val="tx2"/>
                </a:solidFill>
                <a:latin typeface="Times New Roman" charset="0"/>
                <a:ea typeface="MS PGothic" charset="0"/>
                <a:cs typeface="MS PGothic" charset="0"/>
              </a:defRPr>
            </a:lvl6pPr>
            <a:lvl7pPr marL="3090078" indent="-237698" defTabSz="967300" eaLnBrk="0" fontAlgn="base" hangingPunct="0">
              <a:spcBef>
                <a:spcPct val="0"/>
              </a:spcBef>
              <a:spcAft>
                <a:spcPct val="0"/>
              </a:spcAft>
              <a:defRPr sz="1000">
                <a:solidFill>
                  <a:schemeClr val="tx2"/>
                </a:solidFill>
                <a:latin typeface="Times New Roman" charset="0"/>
                <a:ea typeface="MS PGothic" charset="0"/>
                <a:cs typeface="MS PGothic" charset="0"/>
              </a:defRPr>
            </a:lvl7pPr>
            <a:lvl8pPr marL="3565474" indent="-237698" defTabSz="967300" eaLnBrk="0" fontAlgn="base" hangingPunct="0">
              <a:spcBef>
                <a:spcPct val="0"/>
              </a:spcBef>
              <a:spcAft>
                <a:spcPct val="0"/>
              </a:spcAft>
              <a:defRPr sz="1000">
                <a:solidFill>
                  <a:schemeClr val="tx2"/>
                </a:solidFill>
                <a:latin typeface="Times New Roman" charset="0"/>
                <a:ea typeface="MS PGothic" charset="0"/>
                <a:cs typeface="MS PGothic" charset="0"/>
              </a:defRPr>
            </a:lvl8pPr>
            <a:lvl9pPr marL="4040871" indent="-237698" defTabSz="967300" eaLnBrk="0" fontAlgn="base" hangingPunct="0">
              <a:spcBef>
                <a:spcPct val="0"/>
              </a:spcBef>
              <a:spcAft>
                <a:spcPct val="0"/>
              </a:spcAft>
              <a:defRPr sz="1000">
                <a:solidFill>
                  <a:schemeClr val="tx2"/>
                </a:solidFill>
                <a:latin typeface="Times New Roman" charset="0"/>
                <a:ea typeface="MS PGothic" charset="0"/>
                <a:cs typeface="MS PGothic" charset="0"/>
              </a:defRPr>
            </a:lvl9pPr>
          </a:lstStyle>
          <a:p>
            <a:fld id="{8D308DDF-9572-9A45-BA18-CE76134DFFC7}" type="slidenum">
              <a:rPr lang="en-US" sz="1200"/>
              <a:pPr/>
              <a:t>1</a:t>
            </a:fld>
            <a:endParaRPr lang="en-US" sz="1200" dirty="0"/>
          </a:p>
        </p:txBody>
      </p:sp>
      <p:sp>
        <p:nvSpPr>
          <p:cNvPr id="18434" name="Rectangle 2"/>
          <p:cNvSpPr>
            <a:spLocks noGrp="1" noRot="1" noChangeAspect="1" noChangeArrowheads="1" noTextEdit="1"/>
          </p:cNvSpPr>
          <p:nvPr>
            <p:ph type="sldImg"/>
          </p:nvPr>
        </p:nvSpPr>
        <p:spPr>
          <a:ln/>
        </p:spPr>
      </p:sp>
      <p:sp>
        <p:nvSpPr>
          <p:cNvPr id="18435" name="Notes Placeholder 4"/>
          <p:cNvSpPr>
            <a:spLocks noGrp="1"/>
          </p:cNvSpPr>
          <p:nvPr/>
        </p:nvSpPr>
        <p:spPr bwMode="auto">
          <a:xfrm>
            <a:off x="4560899" y="1788899"/>
            <a:ext cx="5040302" cy="4468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58" tIns="48329" rIns="96658" bIns="48329" anchor="ctr"/>
          <a:lstStyle/>
          <a:p>
            <a:pPr eaLnBrk="0" hangingPunct="0">
              <a:spcBef>
                <a:spcPct val="30000"/>
              </a:spcBef>
            </a:pPr>
            <a:endParaRPr lang="en-GB" dirty="0">
              <a:solidFill>
                <a:schemeClr val="tx1"/>
              </a:solidFill>
            </a:endParaRPr>
          </a:p>
        </p:txBody>
      </p:sp>
      <p:sp>
        <p:nvSpPr>
          <p:cNvPr id="5" name="Notes Placeholder 4"/>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657381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kern="1200" dirty="0" smtClean="0">
                <a:solidFill>
                  <a:schemeClr val="tx1"/>
                </a:solidFill>
                <a:effectLst/>
                <a:latin typeface="Times New Roman" pitchFamily="18" charset="0"/>
                <a:ea typeface="MS PGothic" pitchFamily="34" charset="-128"/>
                <a:cs typeface="MS PGothic" charset="0"/>
              </a:rPr>
              <a:t>L3 cache</a:t>
            </a:r>
            <a:r>
              <a:rPr lang="en-US" sz="1000" b="0" i="0" kern="1200" dirty="0" smtClean="0">
                <a:solidFill>
                  <a:schemeClr val="tx1"/>
                </a:solidFill>
                <a:effectLst/>
                <a:latin typeface="Times New Roman" pitchFamily="18" charset="0"/>
                <a:ea typeface="MS PGothic" pitchFamily="34" charset="-128"/>
                <a:cs typeface="MS PGothic" charset="0"/>
              </a:rPr>
              <a:t> is just a larger, slower version of the </a:t>
            </a:r>
            <a:r>
              <a:rPr lang="en-US" sz="1000" b="1" i="0" kern="1200" dirty="0" smtClean="0">
                <a:solidFill>
                  <a:schemeClr val="tx1"/>
                </a:solidFill>
                <a:effectLst/>
                <a:latin typeface="Times New Roman" pitchFamily="18" charset="0"/>
                <a:ea typeface="MS PGothic" pitchFamily="34" charset="-128"/>
                <a:cs typeface="MS PGothic" charset="0"/>
              </a:rPr>
              <a:t>L2 cache</a:t>
            </a:r>
            <a:endParaRPr lang="en-US" dirty="0"/>
          </a:p>
        </p:txBody>
      </p:sp>
      <p:sp>
        <p:nvSpPr>
          <p:cNvPr id="4" name="Slide Number Placeholder 3"/>
          <p:cNvSpPr>
            <a:spLocks noGrp="1"/>
          </p:cNvSpPr>
          <p:nvPr>
            <p:ph type="sldNum" sz="quarter" idx="10"/>
          </p:nvPr>
        </p:nvSpPr>
        <p:spPr/>
        <p:txBody>
          <a:bodyPr/>
          <a:lstStyle/>
          <a:p>
            <a:pPr>
              <a:defRPr/>
            </a:pPr>
            <a:fld id="{E7C5B6B2-4052-EA43-A89E-41B10900C4F1}" type="slidenum">
              <a:rPr lang="en-US" smtClean="0"/>
              <a:pPr>
                <a:defRPr/>
              </a:pPr>
              <a:t>14</a:t>
            </a:fld>
            <a:endParaRPr lang="en-US"/>
          </a:p>
        </p:txBody>
      </p:sp>
    </p:spTree>
    <p:extLst>
      <p:ext uri="{BB962C8B-B14F-4D97-AF65-F5344CB8AC3E}">
        <p14:creationId xmlns:p14="http://schemas.microsoft.com/office/powerpoint/2010/main" val="3243173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run on Intel</a:t>
            </a:r>
            <a:r>
              <a:rPr lang="en-US" baseline="0" dirty="0" smtClean="0"/>
              <a:t> </a:t>
            </a:r>
            <a:r>
              <a:rPr lang="en-US" baseline="0" dirty="0" err="1" smtClean="0"/>
              <a:t>Haswell</a:t>
            </a:r>
            <a:r>
              <a:rPr lang="en-US" baseline="0" dirty="0" smtClean="0"/>
              <a:t> cores on CU machine with </a:t>
            </a:r>
            <a:r>
              <a:rPr lang="en-US" baseline="0" dirty="0" err="1" smtClean="0"/>
              <a:t>intel</a:t>
            </a:r>
            <a:r>
              <a:rPr lang="en-US" baseline="0" dirty="0" smtClean="0"/>
              <a:t> 16 compiler. Compiler flags are –O2 –g. The cost of</a:t>
            </a:r>
          </a:p>
          <a:p>
            <a:r>
              <a:rPr lang="en-US" baseline="0" dirty="0" smtClean="0"/>
              <a:t>Sorting is less than 1% of total run time. These results are from second quarterly report. The baseline run time is 530 sec for</a:t>
            </a:r>
          </a:p>
          <a:p>
            <a:r>
              <a:rPr lang="en-US" baseline="0" dirty="0" smtClean="0"/>
              <a:t>~ 80000 des time steps.</a:t>
            </a:r>
          </a:p>
        </p:txBody>
      </p:sp>
      <p:sp>
        <p:nvSpPr>
          <p:cNvPr id="4" name="Slide Number Placeholder 3"/>
          <p:cNvSpPr>
            <a:spLocks noGrp="1"/>
          </p:cNvSpPr>
          <p:nvPr>
            <p:ph type="sldNum" sz="quarter" idx="10"/>
          </p:nvPr>
        </p:nvSpPr>
        <p:spPr/>
        <p:txBody>
          <a:bodyPr/>
          <a:lstStyle/>
          <a:p>
            <a:pPr>
              <a:defRPr/>
            </a:pPr>
            <a:fld id="{E7C5B6B2-4052-EA43-A89E-41B10900C4F1}" type="slidenum">
              <a:rPr lang="en-US" smtClean="0"/>
              <a:pPr>
                <a:defRPr/>
              </a:pPr>
              <a:t>19</a:t>
            </a:fld>
            <a:endParaRPr lang="en-US"/>
          </a:p>
        </p:txBody>
      </p:sp>
    </p:spTree>
    <p:extLst>
      <p:ext uri="{BB962C8B-B14F-4D97-AF65-F5344CB8AC3E}">
        <p14:creationId xmlns:p14="http://schemas.microsoft.com/office/powerpoint/2010/main" val="3082376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runs</a:t>
            </a:r>
            <a:r>
              <a:rPr lang="en-US" baseline="0" dirty="0" smtClean="0"/>
              <a:t> are on NREL machine using </a:t>
            </a:r>
            <a:r>
              <a:rPr lang="en-US" baseline="0" dirty="0" err="1" smtClean="0"/>
              <a:t>intel</a:t>
            </a:r>
            <a:r>
              <a:rPr lang="en-US" baseline="0" dirty="0" smtClean="0"/>
              <a:t> </a:t>
            </a:r>
            <a:r>
              <a:rPr lang="en-US" baseline="0" dirty="0" err="1" smtClean="0"/>
              <a:t>haswell</a:t>
            </a:r>
            <a:r>
              <a:rPr lang="en-US" baseline="0" dirty="0" smtClean="0"/>
              <a:t> cores and </a:t>
            </a:r>
            <a:r>
              <a:rPr lang="en-US" baseline="0" dirty="0" err="1" smtClean="0"/>
              <a:t>intel</a:t>
            </a:r>
            <a:r>
              <a:rPr lang="en-US" baseline="0" dirty="0" smtClean="0"/>
              <a:t> 16 compiler. Baseline </a:t>
            </a:r>
            <a:r>
              <a:rPr lang="en-US" baseline="0" dirty="0" err="1" smtClean="0"/>
              <a:t>hcs</a:t>
            </a:r>
            <a:r>
              <a:rPr lang="en-US" baseline="0" dirty="0" smtClean="0"/>
              <a:t> small case run took 610 seconds,</a:t>
            </a:r>
          </a:p>
          <a:p>
            <a:r>
              <a:rPr lang="en-US" baseline="0" dirty="0" smtClean="0"/>
              <a:t>Baseline </a:t>
            </a:r>
            <a:r>
              <a:rPr lang="en-US" baseline="0" dirty="0" err="1" smtClean="0"/>
              <a:t>hcs</a:t>
            </a:r>
            <a:r>
              <a:rPr lang="en-US" baseline="0" dirty="0" smtClean="0"/>
              <a:t> big case took 3215 seconds.</a:t>
            </a:r>
            <a:endParaRPr lang="en-US" dirty="0"/>
          </a:p>
        </p:txBody>
      </p:sp>
      <p:sp>
        <p:nvSpPr>
          <p:cNvPr id="4" name="Slide Number Placeholder 3"/>
          <p:cNvSpPr>
            <a:spLocks noGrp="1"/>
          </p:cNvSpPr>
          <p:nvPr>
            <p:ph type="sldNum" sz="quarter" idx="10"/>
          </p:nvPr>
        </p:nvSpPr>
        <p:spPr/>
        <p:txBody>
          <a:bodyPr/>
          <a:lstStyle/>
          <a:p>
            <a:pPr>
              <a:defRPr/>
            </a:pPr>
            <a:fld id="{E7C5B6B2-4052-EA43-A89E-41B10900C4F1}" type="slidenum">
              <a:rPr lang="en-US" smtClean="0"/>
              <a:pPr>
                <a:defRPr/>
              </a:pPr>
              <a:t>21</a:t>
            </a:fld>
            <a:endParaRPr lang="en-US"/>
          </a:p>
        </p:txBody>
      </p:sp>
    </p:spTree>
    <p:extLst>
      <p:ext uri="{BB962C8B-B14F-4D97-AF65-F5344CB8AC3E}">
        <p14:creationId xmlns:p14="http://schemas.microsoft.com/office/powerpoint/2010/main" val="787347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7C5B6B2-4052-EA43-A89E-41B10900C4F1}" type="slidenum">
              <a:rPr lang="en-US" smtClean="0">
                <a:solidFill>
                  <a:srgbClr val="1F497D"/>
                </a:solidFill>
              </a:rPr>
              <a:pPr>
                <a:defRPr/>
              </a:pPr>
              <a:t>22</a:t>
            </a:fld>
            <a:endParaRPr lang="en-US">
              <a:solidFill>
                <a:srgbClr val="1F497D"/>
              </a:solidFill>
            </a:endParaRPr>
          </a:p>
        </p:txBody>
      </p:sp>
    </p:spTree>
    <p:extLst>
      <p:ext uri="{BB962C8B-B14F-4D97-AF65-F5344CB8AC3E}">
        <p14:creationId xmlns:p14="http://schemas.microsoft.com/office/powerpoint/2010/main" val="810266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kern="1200" dirty="0" smtClean="0">
                <a:solidFill>
                  <a:schemeClr val="tx1"/>
                </a:solidFill>
                <a:latin typeface="Times New Roman" pitchFamily="18" charset="0"/>
                <a:ea typeface="MS PGothic" pitchFamily="34" charset="-128"/>
                <a:cs typeface="MS PGothic" charset="0"/>
              </a:rPr>
              <a:t>Our team is formed</a:t>
            </a:r>
            <a:r>
              <a:rPr lang="en-US" sz="1000" kern="1200" baseline="0" dirty="0" smtClean="0">
                <a:solidFill>
                  <a:schemeClr val="tx1"/>
                </a:solidFill>
                <a:latin typeface="Times New Roman" pitchFamily="18" charset="0"/>
                <a:ea typeface="MS PGothic" pitchFamily="34" charset="-128"/>
                <a:cs typeface="MS PGothic" charset="0"/>
              </a:rPr>
              <a:t> by a collaboration of engineering and computation scientists. Professor Christine </a:t>
            </a:r>
            <a:r>
              <a:rPr lang="en-US" sz="1000" kern="1200" baseline="0" dirty="0" err="1" smtClean="0">
                <a:solidFill>
                  <a:schemeClr val="tx1"/>
                </a:solidFill>
                <a:latin typeface="Times New Roman" pitchFamily="18" charset="0"/>
                <a:ea typeface="MS PGothic" pitchFamily="34" charset="-128"/>
                <a:cs typeface="MS PGothic" charset="0"/>
              </a:rPr>
              <a:t>Hrenya</a:t>
            </a:r>
            <a:r>
              <a:rPr lang="en-US" sz="1000" kern="1200" baseline="0" dirty="0" smtClean="0">
                <a:solidFill>
                  <a:schemeClr val="tx1"/>
                </a:solidFill>
                <a:latin typeface="Times New Roman" pitchFamily="18" charset="0"/>
                <a:ea typeface="MS PGothic" pitchFamily="34" charset="-128"/>
                <a:cs typeface="MS PGothic" charset="0"/>
              </a:rPr>
              <a:t> from CU is leading the team with expertise in DEM and multiphase flow modelling. Professor </a:t>
            </a:r>
            <a:r>
              <a:rPr lang="en-US" sz="1000" kern="1200" dirty="0" smtClean="0">
                <a:solidFill>
                  <a:schemeClr val="tx1"/>
                </a:solidFill>
                <a:latin typeface="Times New Roman" pitchFamily="18" charset="0"/>
                <a:ea typeface="MS PGothic" pitchFamily="34" charset="-128"/>
                <a:cs typeface="MS PGothic" charset="0"/>
              </a:rPr>
              <a:t>Thomas Hauser,</a:t>
            </a:r>
            <a:r>
              <a:rPr lang="en-US" sz="1000" kern="1200" baseline="0" dirty="0" smtClean="0">
                <a:solidFill>
                  <a:schemeClr val="tx1"/>
                </a:solidFill>
                <a:latin typeface="Times New Roman" pitchFamily="18" charset="0"/>
                <a:ea typeface="MS PGothic" pitchFamily="34" charset="-128"/>
                <a:cs typeface="MS PGothic" charset="0"/>
              </a:rPr>
              <a:t> who is the director of research computing at CU and </a:t>
            </a:r>
            <a:r>
              <a:rPr lang="en-US" sz="1000" kern="1200" baseline="0" dirty="0" err="1" smtClean="0">
                <a:solidFill>
                  <a:schemeClr val="tx1"/>
                </a:solidFill>
                <a:latin typeface="Times New Roman" pitchFamily="18" charset="0"/>
                <a:ea typeface="MS PGothic" pitchFamily="34" charset="-128"/>
                <a:cs typeface="MS PGothic" charset="0"/>
              </a:rPr>
              <a:t>Dr</a:t>
            </a:r>
            <a:r>
              <a:rPr lang="en-US" sz="1000" kern="1200" baseline="0" dirty="0" smtClean="0">
                <a:solidFill>
                  <a:schemeClr val="tx1"/>
                </a:solidFill>
                <a:latin typeface="Times New Roman" pitchFamily="18" charset="0"/>
                <a:ea typeface="MS PGothic" pitchFamily="34" charset="-128"/>
                <a:cs typeface="MS PGothic" charset="0"/>
              </a:rPr>
              <a:t> Ray Grout at NREL are leading the computational experts. Dr. Ray </a:t>
            </a:r>
            <a:r>
              <a:rPr lang="en-US" sz="1000" kern="1200" baseline="0" dirty="0" err="1" smtClean="0">
                <a:solidFill>
                  <a:schemeClr val="tx1"/>
                </a:solidFill>
                <a:latin typeface="Times New Roman" pitchFamily="18" charset="0"/>
                <a:ea typeface="MS PGothic" pitchFamily="34" charset="-128"/>
                <a:cs typeface="MS PGothic" charset="0"/>
              </a:rPr>
              <a:t>Cocco</a:t>
            </a:r>
            <a:r>
              <a:rPr lang="en-US" sz="1000" kern="1200" baseline="0" dirty="0" smtClean="0">
                <a:solidFill>
                  <a:schemeClr val="tx1"/>
                </a:solidFill>
                <a:latin typeface="Times New Roman" pitchFamily="18" charset="0"/>
                <a:ea typeface="MS PGothic" pitchFamily="34" charset="-128"/>
                <a:cs typeface="MS PGothic" charset="0"/>
              </a:rPr>
              <a:t> from PRSI will be help us with industrially relevant experiments.</a:t>
            </a:r>
            <a:endParaRPr lang="en-US" sz="1000" kern="1200" dirty="0" smtClean="0">
              <a:solidFill>
                <a:schemeClr val="tx1"/>
              </a:solidFill>
              <a:latin typeface="Times New Roman" pitchFamily="18" charset="0"/>
              <a:ea typeface="MS PGothic" pitchFamily="34" charset="-128"/>
              <a:cs typeface="MS PGothic" charset="0"/>
            </a:endParaRPr>
          </a:p>
          <a:p>
            <a:endParaRPr lang="en-US" dirty="0"/>
          </a:p>
        </p:txBody>
      </p:sp>
      <p:sp>
        <p:nvSpPr>
          <p:cNvPr id="4" name="Slide Number Placeholder 3"/>
          <p:cNvSpPr>
            <a:spLocks noGrp="1"/>
          </p:cNvSpPr>
          <p:nvPr>
            <p:ph type="sldNum" sz="quarter" idx="10"/>
          </p:nvPr>
        </p:nvSpPr>
        <p:spPr/>
        <p:txBody>
          <a:bodyPr/>
          <a:lstStyle/>
          <a:p>
            <a:pPr>
              <a:defRPr/>
            </a:pPr>
            <a:fld id="{E7C5B6B2-4052-EA43-A89E-41B10900C4F1}" type="slidenum">
              <a:rPr lang="en-US" smtClean="0"/>
              <a:pPr>
                <a:defRPr/>
              </a:pPr>
              <a:t>2</a:t>
            </a:fld>
            <a:endParaRPr lang="en-US"/>
          </a:p>
        </p:txBody>
      </p:sp>
    </p:spTree>
    <p:extLst>
      <p:ext uri="{BB962C8B-B14F-4D97-AF65-F5344CB8AC3E}">
        <p14:creationId xmlns:p14="http://schemas.microsoft.com/office/powerpoint/2010/main" val="2123064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kern="1200" dirty="0" smtClean="0">
                <a:solidFill>
                  <a:schemeClr val="tx1"/>
                </a:solidFill>
                <a:latin typeface="Times New Roman" pitchFamily="18" charset="0"/>
                <a:ea typeface="MS PGothic" pitchFamily="34" charset="-128"/>
                <a:cs typeface="MS PGothic" charset="0"/>
              </a:rPr>
              <a:t>The motivation of this</a:t>
            </a:r>
            <a:r>
              <a:rPr lang="en-US" sz="1000" kern="1200" baseline="0" dirty="0" smtClean="0">
                <a:solidFill>
                  <a:schemeClr val="tx1"/>
                </a:solidFill>
                <a:latin typeface="Times New Roman" pitchFamily="18" charset="0"/>
                <a:ea typeface="MS PGothic" pitchFamily="34" charset="-128"/>
                <a:cs typeface="MS PGothic" charset="0"/>
              </a:rPr>
              <a:t> project is to extend the current MFIX-DEM towards industrially relevant flows.  As shown on the left, compared with TFM and DNS, DEM is gaining popularity as it has the advantage of less closures and more tractable computational time. However, simulation industrially problems with DEM is still a challenge. As shown on the right, lab-scale experiment of a fluidized is commonly containing 4~6 order of magnitude more particles than state-of-art DEM can handle. When drawing to scale, the DEM geometry disappears, questioning the predictions obtained from the simulations.</a:t>
            </a:r>
            <a:endParaRPr lang="en-US" sz="1000" kern="1200" dirty="0" smtClean="0">
              <a:solidFill>
                <a:schemeClr val="tx1"/>
              </a:solidFill>
              <a:latin typeface="Times New Roman" pitchFamily="18" charset="0"/>
              <a:ea typeface="MS PGothic" pitchFamily="34" charset="-128"/>
              <a:cs typeface="MS PGothic" charset="0"/>
            </a:endParaRPr>
          </a:p>
          <a:p>
            <a:endParaRPr lang="en-US" dirty="0"/>
          </a:p>
        </p:txBody>
      </p:sp>
      <p:sp>
        <p:nvSpPr>
          <p:cNvPr id="4" name="Slide Number Placeholder 3"/>
          <p:cNvSpPr>
            <a:spLocks noGrp="1"/>
          </p:cNvSpPr>
          <p:nvPr>
            <p:ph type="sldNum" sz="quarter" idx="10"/>
          </p:nvPr>
        </p:nvSpPr>
        <p:spPr/>
        <p:txBody>
          <a:bodyPr/>
          <a:lstStyle/>
          <a:p>
            <a:pPr>
              <a:defRPr/>
            </a:pPr>
            <a:fld id="{E7C5B6B2-4052-EA43-A89E-41B10900C4F1}" type="slidenum">
              <a:rPr lang="en-US" smtClean="0"/>
              <a:pPr>
                <a:defRPr/>
              </a:pPr>
              <a:t>3</a:t>
            </a:fld>
            <a:endParaRPr lang="en-US"/>
          </a:p>
        </p:txBody>
      </p:sp>
    </p:spTree>
    <p:extLst>
      <p:ext uri="{BB962C8B-B14F-4D97-AF65-F5344CB8AC3E}">
        <p14:creationId xmlns:p14="http://schemas.microsoft.com/office/powerpoint/2010/main" val="2136106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outline of the progress we made to approach our goal. First we conducted industrial survey to understand their needs. Next we defined representative benchmark cases and performed profiling to understand the current capability of the MFIX-DEM. Finally we will show some preliminary results where we can demonstrate the enhanced performance via our modifications of the code.</a:t>
            </a:r>
            <a:endParaRPr lang="en-US" dirty="0"/>
          </a:p>
        </p:txBody>
      </p:sp>
      <p:sp>
        <p:nvSpPr>
          <p:cNvPr id="4" name="Slide Number Placeholder 3"/>
          <p:cNvSpPr>
            <a:spLocks noGrp="1"/>
          </p:cNvSpPr>
          <p:nvPr>
            <p:ph type="sldNum" sz="quarter" idx="10"/>
          </p:nvPr>
        </p:nvSpPr>
        <p:spPr/>
        <p:txBody>
          <a:bodyPr/>
          <a:lstStyle/>
          <a:p>
            <a:pPr>
              <a:defRPr/>
            </a:pPr>
            <a:fld id="{E7C5B6B2-4052-EA43-A89E-41B10900C4F1}" type="slidenum">
              <a:rPr lang="en-US" smtClean="0"/>
              <a:pPr>
                <a:defRPr/>
              </a:pPr>
              <a:t>4</a:t>
            </a:fld>
            <a:endParaRPr lang="en-US"/>
          </a:p>
        </p:txBody>
      </p:sp>
    </p:spTree>
    <p:extLst>
      <p:ext uri="{BB962C8B-B14F-4D97-AF65-F5344CB8AC3E}">
        <p14:creationId xmlns:p14="http://schemas.microsoft.com/office/powerpoint/2010/main" val="1420588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7300">
              <a:defRPr sz="1000">
                <a:solidFill>
                  <a:schemeClr val="tx2"/>
                </a:solidFill>
                <a:latin typeface="Times New Roman" panose="02020603050405020304" pitchFamily="18" charset="0"/>
                <a:ea typeface="MS PGothic" panose="020B0600070205080204" pitchFamily="34" charset="-128"/>
              </a:defRPr>
            </a:lvl1pPr>
            <a:lvl2pPr marL="772519" indent="-297123" defTabSz="967300">
              <a:defRPr sz="1000">
                <a:solidFill>
                  <a:schemeClr val="tx2"/>
                </a:solidFill>
                <a:latin typeface="Times New Roman" panose="02020603050405020304" pitchFamily="18" charset="0"/>
                <a:ea typeface="MS PGothic" panose="020B0600070205080204" pitchFamily="34" charset="-128"/>
              </a:defRPr>
            </a:lvl2pPr>
            <a:lvl3pPr marL="1188491" indent="-237698" defTabSz="967300">
              <a:defRPr sz="1000">
                <a:solidFill>
                  <a:schemeClr val="tx2"/>
                </a:solidFill>
                <a:latin typeface="Times New Roman" panose="02020603050405020304" pitchFamily="18" charset="0"/>
                <a:ea typeface="MS PGothic" panose="020B0600070205080204" pitchFamily="34" charset="-128"/>
              </a:defRPr>
            </a:lvl3pPr>
            <a:lvl4pPr marL="1663888" indent="-237698" defTabSz="967300">
              <a:defRPr sz="1000">
                <a:solidFill>
                  <a:schemeClr val="tx2"/>
                </a:solidFill>
                <a:latin typeface="Times New Roman" panose="02020603050405020304" pitchFamily="18" charset="0"/>
                <a:ea typeface="MS PGothic" panose="020B0600070205080204" pitchFamily="34" charset="-128"/>
              </a:defRPr>
            </a:lvl4pPr>
            <a:lvl5pPr marL="2139285" indent="-237698" defTabSz="967300">
              <a:defRPr sz="1000">
                <a:solidFill>
                  <a:schemeClr val="tx2"/>
                </a:solidFill>
                <a:latin typeface="Times New Roman" panose="02020603050405020304" pitchFamily="18" charset="0"/>
                <a:ea typeface="MS PGothic" panose="020B0600070205080204" pitchFamily="34" charset="-128"/>
              </a:defRPr>
            </a:lvl5pPr>
            <a:lvl6pPr marL="2614681" indent="-237698" defTabSz="9673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3090078" indent="-237698" defTabSz="9673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565474" indent="-237698" defTabSz="9673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4040871" indent="-237698" defTabSz="9673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fld id="{D844C392-7252-4EC5-8AAE-AE8E0A7724BB}" type="slidenum">
              <a:rPr lang="en-US" altLang="en-US" sz="1200"/>
              <a:pPr/>
              <a:t>5</a:t>
            </a:fld>
            <a:endParaRPr lang="en-US" altLang="en-US" sz="1200" dirty="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latin typeface="Times New Roman" panose="02020603050405020304" pitchFamily="18" charset="0"/>
              </a:rPr>
              <a:t>First</a:t>
            </a:r>
            <a:r>
              <a:rPr lang="en-US" altLang="en-US" baseline="0" dirty="0" smtClean="0">
                <a:latin typeface="Times New Roman" panose="02020603050405020304" pitchFamily="18" charset="0"/>
              </a:rPr>
              <a:t>, we talk about the industrial survey, which covers a wide of distribution of industrial sectors as shown on the left. In terms of DEM usage, 67% are using CFD and DEM and most of them are using commercial packages. And They are all very optimistic about DEM and over 80% would expect DEM to provide valuable information for their industry.</a:t>
            </a:r>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1116841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terms of</a:t>
            </a:r>
            <a:r>
              <a:rPr lang="en-US" baseline="0" dirty="0" smtClean="0"/>
              <a:t> computational consideration, over 70% cares about the speed, suggesting the need to enhance the current capability of DEM. In addition to speed, they are also concerned with the physics that DEM can hand, including antiparticle force, particle shape and attrition. From 1 week to 1 month is time range that they are willing to wait for a DEM simulation to complete, giving us a guideline on the extent to enhance the current DEM codes.</a:t>
            </a:r>
          </a:p>
          <a:p>
            <a:endParaRPr lang="en-US" dirty="0"/>
          </a:p>
        </p:txBody>
      </p:sp>
      <p:sp>
        <p:nvSpPr>
          <p:cNvPr id="4" name="Slide Number Placeholder 3"/>
          <p:cNvSpPr>
            <a:spLocks noGrp="1"/>
          </p:cNvSpPr>
          <p:nvPr>
            <p:ph type="sldNum" sz="quarter" idx="10"/>
          </p:nvPr>
        </p:nvSpPr>
        <p:spPr/>
        <p:txBody>
          <a:bodyPr/>
          <a:lstStyle/>
          <a:p>
            <a:pPr>
              <a:defRPr/>
            </a:pPr>
            <a:fld id="{E7C5B6B2-4052-EA43-A89E-41B10900C4F1}" type="slidenum">
              <a:rPr lang="en-US" smtClean="0"/>
              <a:pPr>
                <a:defRPr/>
              </a:pPr>
              <a:t>6</a:t>
            </a:fld>
            <a:endParaRPr lang="en-US"/>
          </a:p>
        </p:txBody>
      </p:sp>
    </p:spTree>
    <p:extLst>
      <p:ext uri="{BB962C8B-B14F-4D97-AF65-F5344CB8AC3E}">
        <p14:creationId xmlns:p14="http://schemas.microsoft.com/office/powerpoint/2010/main" val="2813139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understand the current capability of MFIX-DEM, we have developed the following benchmarks</a:t>
            </a:r>
            <a:endParaRPr lang="en-US" dirty="0"/>
          </a:p>
        </p:txBody>
      </p:sp>
      <p:sp>
        <p:nvSpPr>
          <p:cNvPr id="4" name="Slide Number Placeholder 3"/>
          <p:cNvSpPr>
            <a:spLocks noGrp="1"/>
          </p:cNvSpPr>
          <p:nvPr>
            <p:ph type="sldNum" sz="quarter" idx="10"/>
          </p:nvPr>
        </p:nvSpPr>
        <p:spPr/>
        <p:txBody>
          <a:bodyPr/>
          <a:lstStyle/>
          <a:p>
            <a:pPr>
              <a:defRPr/>
            </a:pPr>
            <a:fld id="{E7C5B6B2-4052-EA43-A89E-41B10900C4F1}" type="slidenum">
              <a:rPr lang="en-US" smtClean="0"/>
              <a:pPr>
                <a:defRPr/>
              </a:pPr>
              <a:t>7</a:t>
            </a:fld>
            <a:endParaRPr lang="en-US"/>
          </a:p>
        </p:txBody>
      </p:sp>
    </p:spTree>
    <p:extLst>
      <p:ext uri="{BB962C8B-B14F-4D97-AF65-F5344CB8AC3E}">
        <p14:creationId xmlns:p14="http://schemas.microsoft.com/office/powerpoint/2010/main" val="3685120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kern="1200" dirty="0" smtClean="0">
                <a:solidFill>
                  <a:schemeClr val="tx1"/>
                </a:solidFill>
                <a:latin typeface="Times New Roman" pitchFamily="18" charset="0"/>
                <a:ea typeface="MS PGothic" pitchFamily="34" charset="-128"/>
                <a:cs typeface="MS PGothic" charset="0"/>
              </a:rPr>
              <a:t>Benchmark – settling system looks like particles not throughout 3D system – mention verbally why</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kern="1200" dirty="0" smtClean="0">
                <a:solidFill>
                  <a:schemeClr val="tx1"/>
                </a:solidFill>
                <a:latin typeface="Times New Roman" pitchFamily="18" charset="0"/>
                <a:ea typeface="MS PGothic" pitchFamily="34" charset="-128"/>
                <a:cs typeface="MS PGothic" charset="0"/>
              </a:rPr>
              <a:t>-indicate at least verbally that cases contain range of dilute and dense, include instabilities (bubbling and clusters), etc.</a:t>
            </a:r>
          </a:p>
          <a:p>
            <a:endParaRPr lang="en-US" altLang="en-US" dirty="0" smtClean="0">
              <a:latin typeface="Times New Roman" panose="02020603050405020304" pitchFamily="18" charset="0"/>
            </a:endParaRPr>
          </a:p>
          <a:p>
            <a:endParaRPr lang="en-US" altLang="en-US" dirty="0" smtClean="0">
              <a:latin typeface="Times New Roman" panose="02020603050405020304" pitchFamily="18" charset="0"/>
            </a:endParaRPr>
          </a:p>
        </p:txBody>
      </p:sp>
      <p:sp>
        <p:nvSpPr>
          <p:cNvPr id="33795"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7300">
              <a:defRPr sz="1000">
                <a:solidFill>
                  <a:schemeClr val="tx2"/>
                </a:solidFill>
                <a:latin typeface="Times New Roman" panose="02020603050405020304" pitchFamily="18" charset="0"/>
                <a:ea typeface="MS PGothic" panose="020B0600070205080204" pitchFamily="34" charset="-128"/>
              </a:defRPr>
            </a:lvl1pPr>
            <a:lvl2pPr marL="772519" indent="-297123" defTabSz="967300">
              <a:defRPr sz="1000">
                <a:solidFill>
                  <a:schemeClr val="tx2"/>
                </a:solidFill>
                <a:latin typeface="Times New Roman" panose="02020603050405020304" pitchFamily="18" charset="0"/>
                <a:ea typeface="MS PGothic" panose="020B0600070205080204" pitchFamily="34" charset="-128"/>
              </a:defRPr>
            </a:lvl2pPr>
            <a:lvl3pPr marL="1188491" indent="-237698" defTabSz="967300">
              <a:defRPr sz="1000">
                <a:solidFill>
                  <a:schemeClr val="tx2"/>
                </a:solidFill>
                <a:latin typeface="Times New Roman" panose="02020603050405020304" pitchFamily="18" charset="0"/>
                <a:ea typeface="MS PGothic" panose="020B0600070205080204" pitchFamily="34" charset="-128"/>
              </a:defRPr>
            </a:lvl3pPr>
            <a:lvl4pPr marL="1663888" indent="-237698" defTabSz="967300">
              <a:defRPr sz="1000">
                <a:solidFill>
                  <a:schemeClr val="tx2"/>
                </a:solidFill>
                <a:latin typeface="Times New Roman" panose="02020603050405020304" pitchFamily="18" charset="0"/>
                <a:ea typeface="MS PGothic" panose="020B0600070205080204" pitchFamily="34" charset="-128"/>
              </a:defRPr>
            </a:lvl4pPr>
            <a:lvl5pPr marL="2139285" indent="-237698" defTabSz="967300">
              <a:defRPr sz="1000">
                <a:solidFill>
                  <a:schemeClr val="tx2"/>
                </a:solidFill>
                <a:latin typeface="Times New Roman" panose="02020603050405020304" pitchFamily="18" charset="0"/>
                <a:ea typeface="MS PGothic" panose="020B0600070205080204" pitchFamily="34" charset="-128"/>
              </a:defRPr>
            </a:lvl5pPr>
            <a:lvl6pPr marL="2614681" indent="-237698" defTabSz="9673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3090078" indent="-237698" defTabSz="9673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565474" indent="-237698" defTabSz="9673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4040871" indent="-237698" defTabSz="9673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fld id="{59B41E9F-70BB-42EE-A4A9-32FB73FBB827}" type="slidenum">
              <a:rPr lang="en-US" altLang="en-US" sz="1200"/>
              <a:pPr/>
              <a:t>8</a:t>
            </a:fld>
            <a:endParaRPr lang="en-US" altLang="en-US" sz="1200" dirty="0"/>
          </a:p>
        </p:txBody>
      </p:sp>
    </p:spTree>
    <p:extLst>
      <p:ext uri="{BB962C8B-B14F-4D97-AF65-F5344CB8AC3E}">
        <p14:creationId xmlns:p14="http://schemas.microsoft.com/office/powerpoint/2010/main" val="2655278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smtClean="0">
                <a:solidFill>
                  <a:schemeClr val="tx1"/>
                </a:solidFill>
                <a:effectLst/>
                <a:latin typeface="Times New Roman" pitchFamily="18" charset="0"/>
                <a:ea typeface="MS PGothic" pitchFamily="34" charset="-128"/>
                <a:cs typeface="MS PGothic" charset="0"/>
              </a:rPr>
              <a:t>stabilized </a:t>
            </a:r>
            <a:r>
              <a:rPr lang="en-US" sz="1000" kern="1200" dirty="0" err="1" smtClean="0">
                <a:solidFill>
                  <a:schemeClr val="tx1"/>
                </a:solidFill>
                <a:effectLst/>
                <a:latin typeface="Times New Roman" pitchFamily="18" charset="0"/>
                <a:ea typeface="MS PGothic" pitchFamily="34" charset="-128"/>
                <a:cs typeface="MS PGothic" charset="0"/>
              </a:rPr>
              <a:t>biconjugate</a:t>
            </a:r>
            <a:r>
              <a:rPr lang="en-US" sz="1000" kern="1200" dirty="0" smtClean="0">
                <a:solidFill>
                  <a:schemeClr val="tx1"/>
                </a:solidFill>
                <a:effectLst/>
                <a:latin typeface="Times New Roman" pitchFamily="18" charset="0"/>
                <a:ea typeface="MS PGothic" pitchFamily="34" charset="-128"/>
                <a:cs typeface="MS PGothic" charset="0"/>
              </a:rPr>
              <a:t> gradient (</a:t>
            </a:r>
            <a:r>
              <a:rPr lang="en-US" sz="1000" kern="1200" dirty="0" err="1" smtClean="0">
                <a:solidFill>
                  <a:schemeClr val="tx1"/>
                </a:solidFill>
                <a:effectLst/>
                <a:latin typeface="Times New Roman" pitchFamily="18" charset="0"/>
                <a:ea typeface="MS PGothic" pitchFamily="34" charset="-128"/>
                <a:cs typeface="MS PGothic" charset="0"/>
              </a:rPr>
              <a:t>BiCGSTAB</a:t>
            </a:r>
            <a:r>
              <a:rPr lang="en-US" sz="1000" kern="1200" dirty="0" smtClean="0">
                <a:solidFill>
                  <a:schemeClr val="tx1"/>
                </a:solidFill>
                <a:effectLst/>
                <a:latin typeface="Times New Roman" pitchFamily="18" charset="0"/>
                <a:ea typeface="MS PGothic" pitchFamily="34" charset="-128"/>
                <a:cs typeface="MS PGothic" charset="0"/>
              </a:rPr>
              <a:t>) method</a:t>
            </a:r>
            <a:endParaRPr lang="en-US" dirty="0"/>
          </a:p>
        </p:txBody>
      </p:sp>
      <p:sp>
        <p:nvSpPr>
          <p:cNvPr id="4" name="Slide Number Placeholder 3"/>
          <p:cNvSpPr>
            <a:spLocks noGrp="1"/>
          </p:cNvSpPr>
          <p:nvPr>
            <p:ph type="sldNum" sz="quarter" idx="10"/>
          </p:nvPr>
        </p:nvSpPr>
        <p:spPr/>
        <p:txBody>
          <a:bodyPr/>
          <a:lstStyle/>
          <a:p>
            <a:pPr>
              <a:defRPr/>
            </a:pPr>
            <a:fld id="{E7C5B6B2-4052-EA43-A89E-41B10900C4F1}" type="slidenum">
              <a:rPr lang="en-US" smtClean="0"/>
              <a:pPr>
                <a:defRPr/>
              </a:pPr>
              <a:t>12</a:t>
            </a:fld>
            <a:endParaRPr lang="en-US"/>
          </a:p>
        </p:txBody>
      </p:sp>
    </p:spTree>
    <p:extLst>
      <p:ext uri="{BB962C8B-B14F-4D97-AF65-F5344CB8AC3E}">
        <p14:creationId xmlns:p14="http://schemas.microsoft.com/office/powerpoint/2010/main" val="2629661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554" name="Rectangle 1026"/>
          <p:cNvSpPr>
            <a:spLocks noGrp="1" noChangeArrowheads="1"/>
          </p:cNvSpPr>
          <p:nvPr>
            <p:ph type="ctrTitle"/>
          </p:nvPr>
        </p:nvSpPr>
        <p:spPr>
          <a:xfrm>
            <a:off x="711200" y="857250"/>
            <a:ext cx="7721600" cy="1143000"/>
          </a:xfrm>
          <a:ln w="19050">
            <a:solidFill>
              <a:srgbClr val="FF0000"/>
            </a:solidFill>
          </a:ln>
        </p:spPr>
        <p:txBody>
          <a:bodyPr/>
          <a:lstStyle>
            <a:lvl1pPr algn="ctr">
              <a:defRPr sz="3200"/>
            </a:lvl1pPr>
          </a:lstStyle>
          <a:p>
            <a:r>
              <a:rPr lang="en-US"/>
              <a:t>Click to edit Master title style</a:t>
            </a:r>
          </a:p>
        </p:txBody>
      </p:sp>
      <p:sp>
        <p:nvSpPr>
          <p:cNvPr id="23555" name="Rectangle 1027"/>
          <p:cNvSpPr>
            <a:spLocks noGrp="1" noChangeArrowheads="1"/>
          </p:cNvSpPr>
          <p:nvPr>
            <p:ph type="subTitle" idx="1"/>
          </p:nvPr>
        </p:nvSpPr>
        <p:spPr>
          <a:xfrm>
            <a:off x="1422400" y="2800350"/>
            <a:ext cx="6400800" cy="1771650"/>
          </a:xfrm>
        </p:spPr>
        <p:txBody>
          <a:bodyPr/>
          <a:lstStyle>
            <a:lvl1pPr marL="0" indent="0" algn="ctr">
              <a:buFontTx/>
              <a:buNone/>
              <a:defRPr sz="2400"/>
            </a:lvl1pPr>
          </a:lstStyle>
          <a:p>
            <a:r>
              <a:rPr lang="en-US"/>
              <a:t>Click to edit Master subtitle style</a:t>
            </a:r>
          </a:p>
        </p:txBody>
      </p:sp>
    </p:spTree>
    <p:extLst>
      <p:ext uri="{BB962C8B-B14F-4D97-AF65-F5344CB8AC3E}">
        <p14:creationId xmlns:p14="http://schemas.microsoft.com/office/powerpoint/2010/main" val="1457939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cs typeface="Arial" charset="0"/>
              </a:defRPr>
            </a:lvl1pPr>
          </a:lstStyle>
          <a:p>
            <a:pPr>
              <a:defRPr/>
            </a:pPr>
            <a:endParaRPr lang="en-US"/>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cs typeface="Arial" charset="0"/>
              </a:defRPr>
            </a:lvl1pPr>
          </a:lstStyle>
          <a:p>
            <a:pPr>
              <a:defRPr/>
            </a:pPr>
            <a:r>
              <a:rPr lang="en-US"/>
              <a:t>University of Colorado Confidential and Proprietary</a:t>
            </a:r>
          </a:p>
        </p:txBody>
      </p:sp>
      <p:sp>
        <p:nvSpPr>
          <p:cNvPr id="6" name="Slide Number Placeholder 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E628ABB2-1F9E-A241-A3CC-85BF26D223EF}" type="slidenum">
              <a:rPr lang="en-US"/>
              <a:pPr>
                <a:defRPr/>
              </a:pPr>
              <a:t>‹#›</a:t>
            </a:fld>
            <a:endParaRPr lang="en-US"/>
          </a:p>
        </p:txBody>
      </p:sp>
    </p:spTree>
    <p:extLst>
      <p:ext uri="{BB962C8B-B14F-4D97-AF65-F5344CB8AC3E}">
        <p14:creationId xmlns:p14="http://schemas.microsoft.com/office/powerpoint/2010/main" val="1354232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285750"/>
            <a:ext cx="1949450" cy="5810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5750"/>
            <a:ext cx="5695950" cy="5810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cs typeface="Arial" charset="0"/>
              </a:defRPr>
            </a:lvl1pPr>
          </a:lstStyle>
          <a:p>
            <a:pPr>
              <a:defRPr/>
            </a:pPr>
            <a:endParaRPr lang="en-US"/>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cs typeface="Arial" charset="0"/>
              </a:defRPr>
            </a:lvl1pPr>
          </a:lstStyle>
          <a:p>
            <a:pPr>
              <a:defRPr/>
            </a:pPr>
            <a:r>
              <a:rPr lang="en-US"/>
              <a:t>University of Colorado Confidential and Proprietary</a:t>
            </a:r>
          </a:p>
        </p:txBody>
      </p:sp>
      <p:sp>
        <p:nvSpPr>
          <p:cNvPr id="6" name="Slide Number Placeholder 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33FFF4D9-898E-3248-A98E-A0291616E014}" type="slidenum">
              <a:rPr lang="en-US"/>
              <a:pPr>
                <a:defRPr/>
              </a:pPr>
              <a:t>‹#›</a:t>
            </a:fld>
            <a:endParaRPr lang="en-US"/>
          </a:p>
        </p:txBody>
      </p:sp>
    </p:spTree>
    <p:extLst>
      <p:ext uri="{BB962C8B-B14F-4D97-AF65-F5344CB8AC3E}">
        <p14:creationId xmlns:p14="http://schemas.microsoft.com/office/powerpoint/2010/main" val="1066262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285750"/>
            <a:ext cx="7772400" cy="800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cs typeface="Arial" charset="0"/>
              </a:defRPr>
            </a:lvl1pPr>
          </a:lstStyle>
          <a:p>
            <a:pPr>
              <a:defRPr/>
            </a:pPr>
            <a:endParaRPr lang="en-US"/>
          </a:p>
        </p:txBody>
      </p:sp>
      <p:sp>
        <p:nvSpPr>
          <p:cNvPr id="7" name="Footer Placeholder 6"/>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cs typeface="Arial" charset="0"/>
              </a:defRPr>
            </a:lvl1pPr>
          </a:lstStyle>
          <a:p>
            <a:pPr>
              <a:defRPr/>
            </a:pPr>
            <a:r>
              <a:rPr lang="en-US"/>
              <a:t>University of Colorado Confidential and Proprietary</a:t>
            </a:r>
          </a:p>
        </p:txBody>
      </p:sp>
      <p:sp>
        <p:nvSpPr>
          <p:cNvPr id="8" name="Slide Number Placeholder 7"/>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B60C0197-5597-164B-921B-9A1471984AB3}" type="slidenum">
              <a:rPr lang="en-US"/>
              <a:pPr>
                <a:defRPr/>
              </a:pPr>
              <a:t>‹#›</a:t>
            </a:fld>
            <a:endParaRPr lang="en-US"/>
          </a:p>
        </p:txBody>
      </p:sp>
    </p:spTree>
    <p:extLst>
      <p:ext uri="{BB962C8B-B14F-4D97-AF65-F5344CB8AC3E}">
        <p14:creationId xmlns:p14="http://schemas.microsoft.com/office/powerpoint/2010/main" val="2800568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285750"/>
            <a:ext cx="7772400" cy="800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cs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cs typeface="Arial" charset="0"/>
              </a:defRPr>
            </a:lvl1pPr>
          </a:lstStyle>
          <a:p>
            <a:pPr>
              <a:defRPr/>
            </a:pPr>
            <a:r>
              <a:rPr lang="en-US"/>
              <a:t>University of Colorado Confidential and Proprietary</a:t>
            </a: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1F0FCAF5-AE45-CD45-BA09-90E6E2AF121B}" type="slidenum">
              <a:rPr lang="en-US"/>
              <a:pPr>
                <a:defRPr/>
              </a:pPr>
              <a:t>‹#›</a:t>
            </a:fld>
            <a:endParaRPr lang="en-US"/>
          </a:p>
        </p:txBody>
      </p:sp>
    </p:spTree>
    <p:extLst>
      <p:ext uri="{BB962C8B-B14F-4D97-AF65-F5344CB8AC3E}">
        <p14:creationId xmlns:p14="http://schemas.microsoft.com/office/powerpoint/2010/main" val="268065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252151"/>
            <a:ext cx="3828535" cy="4843849"/>
          </a:xfrm>
        </p:spPr>
        <p:txBody>
          <a:bodyPr/>
          <a:lstStyle>
            <a:lvl1pPr marL="0" indent="0">
              <a:buNone/>
              <a:defRPr sz="2400"/>
            </a:lvl1pPr>
            <a:lvl2pPr marL="0">
              <a:defRPr sz="2400"/>
            </a:lvl2pPr>
            <a:lvl3pPr marL="457200">
              <a:defRPr sz="2000"/>
            </a:lvl3pPr>
            <a:lvl4pPr marL="640080">
              <a:defRPr/>
            </a:lvl4pPr>
            <a:lvl5pPr marL="82296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1"/>
          </p:nvPr>
        </p:nvSpPr>
        <p:spPr>
          <a:xfrm>
            <a:off x="7162800" y="6477000"/>
            <a:ext cx="1905000" cy="304800"/>
          </a:xfrm>
          <a:prstGeom prst="rect">
            <a:avLst/>
          </a:prstGeom>
        </p:spPr>
        <p:txBody>
          <a:bodyPr vert="horz" wrap="square" lIns="91440" tIns="45720" rIns="91440" bIns="45720" numCol="1" anchor="t" anchorCtr="0" compatLnSpc="1">
            <a:prstTxWarp prst="textNoShape">
              <a:avLst/>
            </a:prstTxWarp>
          </a:bodyPr>
          <a:lstStyle>
            <a:lvl1pPr algn="r">
              <a:defRPr sz="1600" smtClean="0"/>
            </a:lvl1pPr>
          </a:lstStyle>
          <a:p>
            <a:pPr>
              <a:defRPr/>
            </a:pPr>
            <a:fld id="{EE1947F7-0D9A-4147-921B-FB64938FD14A}" type="slidenum">
              <a:rPr lang="en-US"/>
              <a:pPr>
                <a:defRPr/>
              </a:pPr>
              <a:t>‹#›</a:t>
            </a:fld>
            <a:endParaRPr lang="en-US"/>
          </a:p>
        </p:txBody>
      </p:sp>
    </p:spTree>
    <p:extLst>
      <p:ext uri="{BB962C8B-B14F-4D97-AF65-F5344CB8AC3E}">
        <p14:creationId xmlns:p14="http://schemas.microsoft.com/office/powerpoint/2010/main" val="723743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cs typeface="Arial" charset="0"/>
              </a:defRPr>
            </a:lvl1pPr>
          </a:lstStyle>
          <a:p>
            <a:pPr>
              <a:defRPr/>
            </a:pPr>
            <a:endParaRPr lang="en-US"/>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cs typeface="Arial" charset="0"/>
              </a:defRPr>
            </a:lvl1pPr>
          </a:lstStyle>
          <a:p>
            <a:pPr>
              <a:defRPr/>
            </a:pPr>
            <a:r>
              <a:rPr lang="en-US"/>
              <a:t>University of Colorado Confidential and Proprietary</a:t>
            </a:r>
          </a:p>
        </p:txBody>
      </p:sp>
      <p:sp>
        <p:nvSpPr>
          <p:cNvPr id="6" name="Slide Number Placeholder 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4A409E2C-3A80-F844-B9BD-BDC7E0778E1B}" type="slidenum">
              <a:rPr lang="en-US"/>
              <a:pPr>
                <a:defRPr/>
              </a:pPr>
              <a:t>‹#›</a:t>
            </a:fld>
            <a:endParaRPr lang="en-US"/>
          </a:p>
        </p:txBody>
      </p:sp>
    </p:spTree>
    <p:extLst>
      <p:ext uri="{BB962C8B-B14F-4D97-AF65-F5344CB8AC3E}">
        <p14:creationId xmlns:p14="http://schemas.microsoft.com/office/powerpoint/2010/main" val="3519947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noChangeArrowheads="1"/>
          </p:cNvSpPr>
          <p:nvPr>
            <p:ph type="ftr" sz="quarter" idx="10"/>
          </p:nvPr>
        </p:nvSpPr>
        <p:spPr>
          <a:xfrm>
            <a:off x="914400" y="6248400"/>
            <a:ext cx="5105400" cy="457200"/>
          </a:xfrm>
          <a:prstGeom prst="rect">
            <a:avLst/>
          </a:prstGeom>
        </p:spPr>
        <p:txBody>
          <a:bodyPr/>
          <a:lstStyle>
            <a:lvl1pPr>
              <a:defRPr b="1" i="1">
                <a:latin typeface="Times New Roman" charset="0"/>
                <a:ea typeface="+mn-ea"/>
                <a:cs typeface="Arial" charset="0"/>
              </a:defRPr>
            </a:lvl1pPr>
          </a:lstStyle>
          <a:p>
            <a:pPr>
              <a:defRPr/>
            </a:pPr>
            <a:r>
              <a:rPr lang="en-US"/>
              <a:t>University of Colorado Confidential and Proprietary</a:t>
            </a:r>
          </a:p>
        </p:txBody>
      </p:sp>
      <p:sp>
        <p:nvSpPr>
          <p:cNvPr id="6" name="Slide Number Placeholder 5"/>
          <p:cNvSpPr>
            <a:spLocks noGrp="1" noChangeArrowheads="1"/>
          </p:cNvSpPr>
          <p:nvPr>
            <p:ph type="sldNum" sz="quarter" idx="11"/>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352F0DCC-0F57-6A4F-A449-B2550A09CB7E}" type="slidenum">
              <a:rPr lang="en-US"/>
              <a:pPr>
                <a:defRPr/>
              </a:pPr>
              <a:t>‹#›</a:t>
            </a:fld>
            <a:endParaRPr lang="en-US"/>
          </a:p>
        </p:txBody>
      </p:sp>
    </p:spTree>
    <p:extLst>
      <p:ext uri="{BB962C8B-B14F-4D97-AF65-F5344CB8AC3E}">
        <p14:creationId xmlns:p14="http://schemas.microsoft.com/office/powerpoint/2010/main" val="228107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cs typeface="Arial" charset="0"/>
              </a:defRPr>
            </a:lvl1pPr>
          </a:lstStyle>
          <a:p>
            <a:pPr>
              <a:defRPr/>
            </a:pPr>
            <a:endParaRPr lang="en-US"/>
          </a:p>
        </p:txBody>
      </p:sp>
      <p:sp>
        <p:nvSpPr>
          <p:cNvPr id="8" name="Footer Placeholder 7"/>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cs typeface="Arial" charset="0"/>
              </a:defRPr>
            </a:lvl1pPr>
          </a:lstStyle>
          <a:p>
            <a:pPr>
              <a:defRPr/>
            </a:pPr>
            <a:r>
              <a:rPr lang="en-US"/>
              <a:t>University of Colorado Confidential and Proprietary</a:t>
            </a:r>
          </a:p>
        </p:txBody>
      </p:sp>
      <p:sp>
        <p:nvSpPr>
          <p:cNvPr id="9" name="Slide Number Placeholder 8"/>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BFB09C68-9255-CC4D-81DA-6EE96FB5E87F}" type="slidenum">
              <a:rPr lang="en-US"/>
              <a:pPr>
                <a:defRPr/>
              </a:pPr>
              <a:t>‹#›</a:t>
            </a:fld>
            <a:endParaRPr lang="en-US"/>
          </a:p>
        </p:txBody>
      </p:sp>
    </p:spTree>
    <p:extLst>
      <p:ext uri="{BB962C8B-B14F-4D97-AF65-F5344CB8AC3E}">
        <p14:creationId xmlns:p14="http://schemas.microsoft.com/office/powerpoint/2010/main" val="599845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cs typeface="Arial" charset="0"/>
              </a:defRPr>
            </a:lvl1pPr>
          </a:lstStyle>
          <a:p>
            <a:pPr>
              <a:defRPr/>
            </a:pPr>
            <a:endParaRPr lang="en-US"/>
          </a:p>
        </p:txBody>
      </p:sp>
      <p:sp>
        <p:nvSpPr>
          <p:cNvPr id="4" name="Footer Placeholder 3"/>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cs typeface="Arial" charset="0"/>
              </a:defRPr>
            </a:lvl1pPr>
          </a:lstStyle>
          <a:p>
            <a:pPr>
              <a:defRPr/>
            </a:pPr>
            <a:r>
              <a:rPr lang="en-US"/>
              <a:t>University of Colorado Confidential and Proprietary</a:t>
            </a:r>
          </a:p>
        </p:txBody>
      </p:sp>
      <p:sp>
        <p:nvSpPr>
          <p:cNvPr id="5" name="Slide Number Placeholder 4"/>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F7840CBF-C414-F44E-B890-344CA7B9D7A3}" type="slidenum">
              <a:rPr lang="en-US"/>
              <a:pPr>
                <a:defRPr/>
              </a:pPr>
              <a:t>‹#›</a:t>
            </a:fld>
            <a:endParaRPr lang="en-US"/>
          </a:p>
        </p:txBody>
      </p:sp>
    </p:spTree>
    <p:extLst>
      <p:ext uri="{BB962C8B-B14F-4D97-AF65-F5344CB8AC3E}">
        <p14:creationId xmlns:p14="http://schemas.microsoft.com/office/powerpoint/2010/main" val="3141207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cs typeface="Arial" charset="0"/>
              </a:defRPr>
            </a:lvl1pPr>
          </a:lstStyle>
          <a:p>
            <a:pPr>
              <a:defRPr/>
            </a:pPr>
            <a:endParaRPr lang="en-US"/>
          </a:p>
        </p:txBody>
      </p:sp>
      <p:sp>
        <p:nvSpPr>
          <p:cNvPr id="3" name="Footer Placeholder 2"/>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cs typeface="Arial" charset="0"/>
              </a:defRPr>
            </a:lvl1pPr>
          </a:lstStyle>
          <a:p>
            <a:pPr>
              <a:defRPr/>
            </a:pPr>
            <a:r>
              <a:rPr lang="en-US"/>
              <a:t>University of Colorado Confidential and Proprietary</a:t>
            </a:r>
          </a:p>
        </p:txBody>
      </p:sp>
      <p:sp>
        <p:nvSpPr>
          <p:cNvPr id="4" name="Slide Number Placeholder 3"/>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1FE25EE2-CAE3-B74C-9F68-5AF45DB48A5F}" type="slidenum">
              <a:rPr lang="en-US"/>
              <a:pPr>
                <a:defRPr/>
              </a:pPr>
              <a:t>‹#›</a:t>
            </a:fld>
            <a:endParaRPr lang="en-US"/>
          </a:p>
        </p:txBody>
      </p:sp>
    </p:spTree>
    <p:extLst>
      <p:ext uri="{BB962C8B-B14F-4D97-AF65-F5344CB8AC3E}">
        <p14:creationId xmlns:p14="http://schemas.microsoft.com/office/powerpoint/2010/main" val="4273119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cs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cs typeface="Arial" charset="0"/>
              </a:defRPr>
            </a:lvl1pPr>
          </a:lstStyle>
          <a:p>
            <a:pPr>
              <a:defRPr/>
            </a:pPr>
            <a:r>
              <a:rPr lang="en-US"/>
              <a:t>University of Colorado Confidential and Proprietary</a:t>
            </a: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4777DCA6-BE32-9F47-A35E-505D0F235EB7}" type="slidenum">
              <a:rPr lang="en-US"/>
              <a:pPr>
                <a:defRPr/>
              </a:pPr>
              <a:t>‹#›</a:t>
            </a:fld>
            <a:endParaRPr lang="en-US"/>
          </a:p>
        </p:txBody>
      </p:sp>
    </p:spTree>
    <p:extLst>
      <p:ext uri="{BB962C8B-B14F-4D97-AF65-F5344CB8AC3E}">
        <p14:creationId xmlns:p14="http://schemas.microsoft.com/office/powerpoint/2010/main" val="363837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cs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cs typeface="Arial" charset="0"/>
              </a:defRPr>
            </a:lvl1pPr>
          </a:lstStyle>
          <a:p>
            <a:pPr>
              <a:defRPr/>
            </a:pPr>
            <a:r>
              <a:rPr lang="en-US"/>
              <a:t>University of Colorado Confidential and Proprietary</a:t>
            </a: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40C24EE8-7473-D447-9795-6FDE935E426C}" type="slidenum">
              <a:rPr lang="en-US"/>
              <a:pPr>
                <a:defRPr/>
              </a:pPr>
              <a:t>‹#›</a:t>
            </a:fld>
            <a:endParaRPr lang="en-US"/>
          </a:p>
        </p:txBody>
      </p:sp>
    </p:spTree>
    <p:extLst>
      <p:ext uri="{BB962C8B-B14F-4D97-AF65-F5344CB8AC3E}">
        <p14:creationId xmlns:p14="http://schemas.microsoft.com/office/powerpoint/2010/main" val="1609692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1200" y="285750"/>
            <a:ext cx="77724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Line 7"/>
          <p:cNvSpPr>
            <a:spLocks noChangeShapeType="1"/>
          </p:cNvSpPr>
          <p:nvPr/>
        </p:nvSpPr>
        <p:spPr bwMode="auto">
          <a:xfrm>
            <a:off x="711200" y="914400"/>
            <a:ext cx="7823200" cy="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5194" r:id="rId1"/>
    <p:sldLayoutId id="2147485195" r:id="rId2"/>
    <p:sldLayoutId id="2147485196" r:id="rId3"/>
    <p:sldLayoutId id="2147485197" r:id="rId4"/>
    <p:sldLayoutId id="2147485198" r:id="rId5"/>
    <p:sldLayoutId id="2147485199" r:id="rId6"/>
    <p:sldLayoutId id="2147485200" r:id="rId7"/>
    <p:sldLayoutId id="2147485201" r:id="rId8"/>
    <p:sldLayoutId id="2147485202" r:id="rId9"/>
    <p:sldLayoutId id="2147485203" r:id="rId10"/>
    <p:sldLayoutId id="2147485204" r:id="rId11"/>
    <p:sldLayoutId id="2147485205" r:id="rId12"/>
    <p:sldLayoutId id="2147485206" r:id="rId13"/>
  </p:sldLayoutIdLst>
  <p:hf hdr="0" dt="0"/>
  <p:txStyles>
    <p:titleStyle>
      <a:lvl1pPr algn="l" rtl="0" eaLnBrk="0" fontAlgn="base" hangingPunct="0">
        <a:spcBef>
          <a:spcPct val="0"/>
        </a:spcBef>
        <a:spcAft>
          <a:spcPct val="0"/>
        </a:spcAft>
        <a:defRPr sz="2400" b="1">
          <a:solidFill>
            <a:srgbClr val="FF0000"/>
          </a:solidFill>
          <a:latin typeface="+mj-lt"/>
          <a:ea typeface="MS PGothic" pitchFamily="34" charset="-128"/>
          <a:cs typeface="MS PGothic" charset="0"/>
        </a:defRPr>
      </a:lvl1pPr>
      <a:lvl2pPr algn="l" rtl="0" eaLnBrk="0" fontAlgn="base" hangingPunct="0">
        <a:spcBef>
          <a:spcPct val="0"/>
        </a:spcBef>
        <a:spcAft>
          <a:spcPct val="0"/>
        </a:spcAft>
        <a:defRPr sz="2400" b="1">
          <a:solidFill>
            <a:srgbClr val="FF0000"/>
          </a:solidFill>
          <a:latin typeface="Times New Roman" pitchFamily="18" charset="0"/>
          <a:ea typeface="MS PGothic" pitchFamily="34" charset="-128"/>
          <a:cs typeface="MS PGothic" charset="0"/>
        </a:defRPr>
      </a:lvl2pPr>
      <a:lvl3pPr algn="l" rtl="0" eaLnBrk="0" fontAlgn="base" hangingPunct="0">
        <a:spcBef>
          <a:spcPct val="0"/>
        </a:spcBef>
        <a:spcAft>
          <a:spcPct val="0"/>
        </a:spcAft>
        <a:defRPr sz="2400" b="1">
          <a:solidFill>
            <a:srgbClr val="FF0000"/>
          </a:solidFill>
          <a:latin typeface="Times New Roman" pitchFamily="18" charset="0"/>
          <a:ea typeface="MS PGothic" pitchFamily="34" charset="-128"/>
          <a:cs typeface="MS PGothic" charset="0"/>
        </a:defRPr>
      </a:lvl3pPr>
      <a:lvl4pPr algn="l" rtl="0" eaLnBrk="0" fontAlgn="base" hangingPunct="0">
        <a:spcBef>
          <a:spcPct val="0"/>
        </a:spcBef>
        <a:spcAft>
          <a:spcPct val="0"/>
        </a:spcAft>
        <a:defRPr sz="2400" b="1">
          <a:solidFill>
            <a:srgbClr val="FF0000"/>
          </a:solidFill>
          <a:latin typeface="Times New Roman" pitchFamily="18" charset="0"/>
          <a:ea typeface="MS PGothic" pitchFamily="34" charset="-128"/>
          <a:cs typeface="MS PGothic" charset="0"/>
        </a:defRPr>
      </a:lvl4pPr>
      <a:lvl5pPr algn="l" rtl="0" eaLnBrk="0" fontAlgn="base" hangingPunct="0">
        <a:spcBef>
          <a:spcPct val="0"/>
        </a:spcBef>
        <a:spcAft>
          <a:spcPct val="0"/>
        </a:spcAft>
        <a:defRPr sz="2400" b="1">
          <a:solidFill>
            <a:srgbClr val="FF0000"/>
          </a:solidFill>
          <a:latin typeface="Times New Roman" pitchFamily="18" charset="0"/>
          <a:ea typeface="MS PGothic" pitchFamily="34" charset="-128"/>
          <a:cs typeface="MS PGothic" charset="0"/>
        </a:defRPr>
      </a:lvl5pPr>
      <a:lvl6pPr marL="457200" algn="l" rtl="0" eaLnBrk="0" fontAlgn="base" hangingPunct="0">
        <a:spcBef>
          <a:spcPct val="0"/>
        </a:spcBef>
        <a:spcAft>
          <a:spcPct val="0"/>
        </a:spcAft>
        <a:defRPr sz="2400" b="1">
          <a:solidFill>
            <a:srgbClr val="FF0000"/>
          </a:solidFill>
          <a:latin typeface="Times New Roman" pitchFamily="18" charset="0"/>
        </a:defRPr>
      </a:lvl6pPr>
      <a:lvl7pPr marL="914400" algn="l" rtl="0" eaLnBrk="0" fontAlgn="base" hangingPunct="0">
        <a:spcBef>
          <a:spcPct val="0"/>
        </a:spcBef>
        <a:spcAft>
          <a:spcPct val="0"/>
        </a:spcAft>
        <a:defRPr sz="2400" b="1">
          <a:solidFill>
            <a:srgbClr val="FF0000"/>
          </a:solidFill>
          <a:latin typeface="Times New Roman" pitchFamily="18" charset="0"/>
        </a:defRPr>
      </a:lvl7pPr>
      <a:lvl8pPr marL="1371600" algn="l" rtl="0" eaLnBrk="0" fontAlgn="base" hangingPunct="0">
        <a:spcBef>
          <a:spcPct val="0"/>
        </a:spcBef>
        <a:spcAft>
          <a:spcPct val="0"/>
        </a:spcAft>
        <a:defRPr sz="2400" b="1">
          <a:solidFill>
            <a:srgbClr val="FF0000"/>
          </a:solidFill>
          <a:latin typeface="Times New Roman" pitchFamily="18" charset="0"/>
        </a:defRPr>
      </a:lvl8pPr>
      <a:lvl9pPr marL="1828800" algn="l" rtl="0" eaLnBrk="0" fontAlgn="base" hangingPunct="0">
        <a:spcBef>
          <a:spcPct val="0"/>
        </a:spcBef>
        <a:spcAft>
          <a:spcPct val="0"/>
        </a:spcAft>
        <a:defRPr sz="24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har char=" "/>
        <a:defRPr sz="2000" b="1">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tiff"/><Relationship Id="rId2" Type="http://schemas.openxmlformats.org/officeDocument/2006/relationships/image" Target="../media/image34.wmf"/><Relationship Id="rId1" Type="http://schemas.openxmlformats.org/officeDocument/2006/relationships/slideLayout" Target="../slideLayouts/slideLayout2.xml"/><Relationship Id="rId6" Type="http://schemas.openxmlformats.org/officeDocument/2006/relationships/image" Target="../media/image38.wmf"/><Relationship Id="rId5" Type="http://schemas.openxmlformats.org/officeDocument/2006/relationships/image" Target="../media/image37.wmf"/><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5.tiff"/><Relationship Id="rId3" Type="http://schemas.openxmlformats.org/officeDocument/2006/relationships/image" Target="../media/image40.wmf"/><Relationship Id="rId7" Type="http://schemas.openxmlformats.org/officeDocument/2006/relationships/image" Target="../media/image44.w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wmf"/><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w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3" Type="http://schemas.microsoft.com/office/2007/relationships/media" Target="../media/media2.mp4"/><Relationship Id="rId7" Type="http://schemas.openxmlformats.org/officeDocument/2006/relationships/slideLayout" Target="../slideLayouts/slideLayout2.xml"/><Relationship Id="rId12" Type="http://schemas.openxmlformats.org/officeDocument/2006/relationships/image" Target="../media/image28.w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27.png"/><Relationship Id="rId5" Type="http://schemas.microsoft.com/office/2007/relationships/media" Target="../media/media3.mp4"/><Relationship Id="rId10" Type="http://schemas.openxmlformats.org/officeDocument/2006/relationships/image" Target="../media/image26.png"/><Relationship Id="rId4" Type="http://schemas.openxmlformats.org/officeDocument/2006/relationships/video" Target="../media/media2.mp4"/><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9.wmf"/><Relationship Id="rId3" Type="http://schemas.microsoft.com/office/2007/relationships/media" Target="file:///\\PROD65-FS3\Common\Common\M-FLOW\Multiphase%20Workshops\FY16%20Workshop\2016%20NETL%20Workshop%20Presentations\Wed,%20Aug%2010\6%20Enhancement%20of%20MFiX%20DEM%20for%20Industry-Relevant%20Flows\slides\ramp_1z.avi" TargetMode="External"/><Relationship Id="rId7" Type="http://schemas.openxmlformats.org/officeDocument/2006/relationships/slideLayout" Target="../slideLayouts/slideLayout2.xml"/><Relationship Id="rId12" Type="http://schemas.openxmlformats.org/officeDocument/2006/relationships/image" Target="../media/image3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video" Target="../media/media5.mp4"/><Relationship Id="rId11" Type="http://schemas.openxmlformats.org/officeDocument/2006/relationships/image" Target="../media/image32.wmf"/><Relationship Id="rId5" Type="http://schemas.microsoft.com/office/2007/relationships/media" Target="../media/media5.mp4"/><Relationship Id="rId10" Type="http://schemas.openxmlformats.org/officeDocument/2006/relationships/image" Target="../media/image31.png"/><Relationship Id="rId4" Type="http://schemas.openxmlformats.org/officeDocument/2006/relationships/video" Target="file:///\\PROD65-FS3\Common\Common\M-FLOW\Multiphase%20Workshops\FY16%20Workshop\2016%20NETL%20Workshop%20Presentations\Wed,%20Aug%2010\6%20Enhancement%20of%20MFiX%20DEM%20for%20Industry-Relevant%20Flows\slides\ramp_1z.avi" TargetMode="External"/><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2"/>
          <p:cNvSpPr txBox="1">
            <a:spLocks noChangeArrowheads="1"/>
          </p:cNvSpPr>
          <p:nvPr/>
        </p:nvSpPr>
        <p:spPr bwMode="auto">
          <a:xfrm>
            <a:off x="1323975" y="223215"/>
            <a:ext cx="6486524" cy="1447800"/>
          </a:xfrm>
          <a:prstGeom prst="rect">
            <a:avLst/>
          </a:prstGeom>
          <a:noFill/>
          <a:ln w="9525">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lgn="ctr" eaLnBrk="0" hangingPunct="0">
              <a:defRPr/>
            </a:pPr>
            <a:r>
              <a:rPr lang="en-US" altLang="en-US" sz="3200" b="1" dirty="0" smtClean="0">
                <a:solidFill>
                  <a:srgbClr val="CC3300"/>
                </a:solidFill>
                <a:latin typeface="Times New Roman" pitchFamily="18" charset="0"/>
                <a:cs typeface="Times New Roman" pitchFamily="18" charset="0"/>
              </a:rPr>
              <a:t>MFIX-DEM Enhancement towards Industrially-Relevant Flows</a:t>
            </a:r>
            <a:endParaRPr kumimoji="0" lang="en-US" sz="2800" b="1" i="0" u="none" strike="noStrike" kern="0" cap="none" spc="0" normalizeH="0" baseline="0" noProof="0" dirty="0" smtClean="0">
              <a:ln>
                <a:noFill/>
              </a:ln>
              <a:solidFill>
                <a:srgbClr val="CC3300"/>
              </a:solidFill>
              <a:effectLst/>
              <a:uLnTx/>
              <a:uFillTx/>
              <a:latin typeface="Times New Roman" charset="0"/>
              <a:ea typeface="MS PGothic" charset="0"/>
              <a:cs typeface="MS PGothic" charset="0"/>
            </a:endParaRPr>
          </a:p>
        </p:txBody>
      </p:sp>
      <p:sp>
        <p:nvSpPr>
          <p:cNvPr id="17412" name="Rectangle 5"/>
          <p:cNvSpPr>
            <a:spLocks noChangeArrowheads="1"/>
          </p:cNvSpPr>
          <p:nvPr/>
        </p:nvSpPr>
        <p:spPr bwMode="auto">
          <a:xfrm>
            <a:off x="0" y="28051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ctr" eaLnBrk="0" hangingPunct="0"/>
            <a:endParaRPr lang="en-GB" dirty="0"/>
          </a:p>
        </p:txBody>
      </p:sp>
      <p:sp>
        <p:nvSpPr>
          <p:cNvPr id="18" name="Text Box 11812"/>
          <p:cNvSpPr txBox="1">
            <a:spLocks noChangeArrowheads="1"/>
          </p:cNvSpPr>
          <p:nvPr/>
        </p:nvSpPr>
        <p:spPr bwMode="auto">
          <a:xfrm>
            <a:off x="4731680" y="6026702"/>
            <a:ext cx="4344228" cy="815349"/>
          </a:xfrm>
          <a:prstGeom prst="rect">
            <a:avLst/>
          </a:prstGeom>
          <a:noFill/>
          <a:ln w="9525">
            <a:noFill/>
            <a:miter lim="800000"/>
            <a:headEnd/>
            <a:tailEnd/>
          </a:ln>
          <a:effectLst/>
        </p:spPr>
        <p:txBody>
          <a:bodyPr wrap="square" lIns="64708" tIns="129412" rIns="64708" bIns="129412">
            <a:spAutoFit/>
          </a:bodyPr>
          <a:lstStyle/>
          <a:p>
            <a:pPr algn="ctr" defTabSz="1093788">
              <a:spcBef>
                <a:spcPct val="50000"/>
              </a:spcBef>
            </a:pPr>
            <a:r>
              <a:rPr lang="en-US" sz="1800" dirty="0" smtClean="0">
                <a:solidFill>
                  <a:srgbClr val="C00000"/>
                </a:solidFill>
              </a:rPr>
              <a:t>Workshop on Multiphase Flow Science</a:t>
            </a:r>
          </a:p>
          <a:p>
            <a:pPr lvl="0" algn="ctr"/>
            <a:r>
              <a:rPr lang="en-US" sz="1800" kern="0" dirty="0" smtClean="0">
                <a:solidFill>
                  <a:srgbClr val="C00000"/>
                </a:solidFill>
              </a:rPr>
              <a:t>August 10 2016</a:t>
            </a:r>
            <a:endParaRPr lang="en-GB" sz="1800" dirty="0">
              <a:solidFill>
                <a:srgbClr val="C00000"/>
              </a:solidFill>
            </a:endParaRPr>
          </a:p>
        </p:txBody>
      </p:sp>
      <p:sp>
        <p:nvSpPr>
          <p:cNvPr id="19" name="Text Box 4"/>
          <p:cNvSpPr txBox="1">
            <a:spLocks noChangeArrowheads="1"/>
          </p:cNvSpPr>
          <p:nvPr/>
        </p:nvSpPr>
        <p:spPr bwMode="auto">
          <a:xfrm>
            <a:off x="3608962" y="1830386"/>
            <a:ext cx="494756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marL="1143000" indent="-2286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pPr eaLnBrk="1" hangingPunct="1"/>
            <a:r>
              <a:rPr lang="en-US" sz="2200" b="1" i="1" dirty="0" smtClean="0">
                <a:solidFill>
                  <a:schemeClr val="tx1"/>
                </a:solidFill>
              </a:rPr>
              <a:t>Peiyuan Liu</a:t>
            </a:r>
          </a:p>
          <a:p>
            <a:pPr eaLnBrk="1" hangingPunct="1"/>
            <a:r>
              <a:rPr lang="en-US" sz="2200" b="1" i="1" dirty="0" smtClean="0">
                <a:solidFill>
                  <a:schemeClr val="tx1"/>
                </a:solidFill>
              </a:rPr>
              <a:t>Dept. of Chemical Engineering</a:t>
            </a:r>
          </a:p>
          <a:p>
            <a:pPr eaLnBrk="1" hangingPunct="1"/>
            <a:r>
              <a:rPr lang="en-US" sz="2200" b="1" i="1" dirty="0" smtClean="0">
                <a:solidFill>
                  <a:schemeClr val="tx1"/>
                </a:solidFill>
              </a:rPr>
              <a:t>University of Colorado Boulder</a:t>
            </a:r>
          </a:p>
        </p:txBody>
      </p:sp>
      <p:sp>
        <p:nvSpPr>
          <p:cNvPr id="10" name="Text Box 4"/>
          <p:cNvSpPr txBox="1">
            <a:spLocks noChangeArrowheads="1"/>
          </p:cNvSpPr>
          <p:nvPr/>
        </p:nvSpPr>
        <p:spPr bwMode="auto">
          <a:xfrm>
            <a:off x="3608962" y="2989368"/>
            <a:ext cx="5535038"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marL="1143000" indent="-2286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r>
              <a:rPr lang="en-US" altLang="en-US" sz="2200" b="1" i="1" dirty="0" smtClean="0">
                <a:solidFill>
                  <a:schemeClr val="tx1"/>
                </a:solidFill>
              </a:rPr>
              <a:t>Project leads:</a:t>
            </a:r>
            <a:endParaRPr lang="en-US" altLang="en-US" sz="2200" b="1" i="1" dirty="0">
              <a:solidFill>
                <a:schemeClr val="tx1"/>
              </a:solidFill>
            </a:endParaRPr>
          </a:p>
          <a:p>
            <a:r>
              <a:rPr lang="en-US" altLang="en-US" sz="2200" b="1" i="1" dirty="0" smtClean="0">
                <a:solidFill>
                  <a:schemeClr val="tx1"/>
                </a:solidFill>
              </a:rPr>
              <a:t>Dr</a:t>
            </a:r>
            <a:r>
              <a:rPr lang="en-US" altLang="en-US" sz="2200" b="1" i="1" dirty="0">
                <a:solidFill>
                  <a:schemeClr val="tx1"/>
                </a:solidFill>
              </a:rPr>
              <a:t>. Ray </a:t>
            </a:r>
            <a:r>
              <a:rPr lang="en-US" altLang="en-US" sz="2200" b="1" i="1" dirty="0" err="1">
                <a:solidFill>
                  <a:schemeClr val="tx1"/>
                </a:solidFill>
              </a:rPr>
              <a:t>Cocco</a:t>
            </a:r>
            <a:r>
              <a:rPr lang="en-US" altLang="en-US" sz="2200" b="1" i="1" dirty="0">
                <a:solidFill>
                  <a:schemeClr val="tx1"/>
                </a:solidFill>
              </a:rPr>
              <a:t> (PSRI, co-PI)</a:t>
            </a:r>
          </a:p>
          <a:p>
            <a:r>
              <a:rPr lang="en-US" altLang="en-US" sz="2200" b="1" i="1" dirty="0" smtClean="0">
                <a:solidFill>
                  <a:schemeClr val="tx1"/>
                </a:solidFill>
              </a:rPr>
              <a:t>Dr</a:t>
            </a:r>
            <a:r>
              <a:rPr lang="en-US" altLang="en-US" sz="2200" b="1" i="1" dirty="0">
                <a:solidFill>
                  <a:schemeClr val="tx1"/>
                </a:solidFill>
              </a:rPr>
              <a:t>. Ray Grout (NREL, co-PI)</a:t>
            </a:r>
          </a:p>
          <a:p>
            <a:r>
              <a:rPr lang="en-US" altLang="en-US" sz="2200" b="1" i="1" dirty="0" smtClean="0">
                <a:solidFill>
                  <a:schemeClr val="tx1"/>
                </a:solidFill>
              </a:rPr>
              <a:t>Prof</a:t>
            </a:r>
            <a:r>
              <a:rPr lang="en-US" altLang="en-US" sz="2200" b="1" i="1" dirty="0">
                <a:solidFill>
                  <a:schemeClr val="tx1"/>
                </a:solidFill>
              </a:rPr>
              <a:t>. Thomas Hauser (Univ. CO, co-PI)</a:t>
            </a:r>
          </a:p>
          <a:p>
            <a:r>
              <a:rPr lang="en-US" altLang="en-US" sz="2200" b="1" i="1" dirty="0" smtClean="0">
                <a:solidFill>
                  <a:schemeClr val="tx1"/>
                </a:solidFill>
              </a:rPr>
              <a:t>Prof</a:t>
            </a:r>
            <a:r>
              <a:rPr lang="en-US" altLang="en-US" sz="2200" b="1" i="1" dirty="0">
                <a:solidFill>
                  <a:schemeClr val="tx1"/>
                </a:solidFill>
              </a:rPr>
              <a:t>. Christine </a:t>
            </a:r>
            <a:r>
              <a:rPr lang="en-US" altLang="en-US" sz="2200" b="1" i="1" dirty="0" err="1">
                <a:solidFill>
                  <a:schemeClr val="tx1"/>
                </a:solidFill>
              </a:rPr>
              <a:t>Hrenya</a:t>
            </a:r>
            <a:r>
              <a:rPr lang="en-US" altLang="en-US" sz="2200" b="1" i="1" dirty="0">
                <a:solidFill>
                  <a:schemeClr val="tx1"/>
                </a:solidFill>
              </a:rPr>
              <a:t> (Univ. CO, PI) </a:t>
            </a:r>
          </a:p>
        </p:txBody>
      </p:sp>
      <p:pic>
        <p:nvPicPr>
          <p:cNvPr id="1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028" y="2984378"/>
            <a:ext cx="3032363" cy="108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p:cNvPicPr>
          <p:nvPr/>
        </p:nvPicPr>
        <p:blipFill>
          <a:blip r:embed="rId4" cstate="print">
            <a:extLst>
              <a:ext uri="{28A0092B-C50C-407E-A947-70E740481C1C}">
                <a14:useLocalDpi xmlns:a14="http://schemas.microsoft.com/office/drawing/2010/main" val="0"/>
              </a:ext>
            </a:extLst>
          </a:blip>
          <a:srcRect t="29555" b="26660"/>
          <a:stretch>
            <a:fillRect/>
          </a:stretch>
        </p:blipFill>
        <p:spPr bwMode="auto">
          <a:xfrm>
            <a:off x="731243" y="3933938"/>
            <a:ext cx="2469169" cy="108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t="2031" r="1166" b="43147"/>
          <a:stretch>
            <a:fillRect/>
          </a:stretch>
        </p:blipFill>
        <p:spPr bwMode="auto">
          <a:xfrm>
            <a:off x="675700" y="1751810"/>
            <a:ext cx="2547584" cy="129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136186" y="6111211"/>
            <a:ext cx="4572000" cy="646331"/>
          </a:xfrm>
          <a:prstGeom prst="rect">
            <a:avLst/>
          </a:prstGeom>
        </p:spPr>
        <p:txBody>
          <a:bodyPr>
            <a:spAutoFit/>
          </a:bodyPr>
          <a:lstStyle/>
          <a:p>
            <a:r>
              <a:rPr lang="en-US" sz="1800" dirty="0" smtClean="0"/>
              <a:t>Funding by the U.S. Department of Energy under Grant No. DE-FE0026298 </a:t>
            </a:r>
            <a:endParaRPr lang="en-US" sz="18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4" name="Slide Number Placeholder 3"/>
          <p:cNvSpPr>
            <a:spLocks noGrp="1"/>
          </p:cNvSpPr>
          <p:nvPr>
            <p:ph type="sldNum" sz="quarter" idx="11"/>
          </p:nvPr>
        </p:nvSpPr>
        <p:spPr/>
        <p:txBody>
          <a:bodyPr/>
          <a:lstStyle/>
          <a:p>
            <a:pPr>
              <a:defRPr/>
            </a:pPr>
            <a:fld id="{EE1947F7-0D9A-4147-921B-FB64938FD14A}" type="slidenum">
              <a:rPr lang="en-US" smtClean="0"/>
              <a:pPr>
                <a:defRPr/>
              </a:pPr>
              <a:t>10</a:t>
            </a:fld>
            <a:endParaRPr lang="en-US"/>
          </a:p>
        </p:txBody>
      </p:sp>
      <p:sp>
        <p:nvSpPr>
          <p:cNvPr id="5" name="TextBox 4"/>
          <p:cNvSpPr txBox="1"/>
          <p:nvPr/>
        </p:nvSpPr>
        <p:spPr>
          <a:xfrm>
            <a:off x="730724" y="1193224"/>
            <a:ext cx="7917975" cy="2308324"/>
          </a:xfrm>
          <a:prstGeom prst="rect">
            <a:avLst/>
          </a:prstGeom>
          <a:noFill/>
        </p:spPr>
        <p:txBody>
          <a:bodyPr wrap="square" rtlCol="0">
            <a:spAutoFit/>
          </a:bodyPr>
          <a:lstStyle/>
          <a:p>
            <a:r>
              <a:rPr lang="en-US" sz="2400" dirty="0" smtClean="0">
                <a:solidFill>
                  <a:srgbClr val="FF0000"/>
                </a:solidFill>
              </a:rPr>
              <a:t>Objective: MFIX-DEM toward industrially relevant problems</a:t>
            </a:r>
          </a:p>
          <a:p>
            <a:pPr indent="283464">
              <a:buFont typeface="Arial" pitchFamily="34" charset="0"/>
              <a:buChar char="•"/>
            </a:pPr>
            <a:endParaRPr lang="en-US" sz="2400" dirty="0" smtClean="0"/>
          </a:p>
          <a:p>
            <a:pPr lvl="0" indent="283464">
              <a:buFont typeface="Arial" pitchFamily="34" charset="0"/>
              <a:buChar char="•"/>
            </a:pPr>
            <a:r>
              <a:rPr lang="en-US" sz="2400" dirty="0" smtClean="0">
                <a:solidFill>
                  <a:srgbClr val="B2B2B2"/>
                </a:solidFill>
              </a:rPr>
              <a:t>Industrial Survey</a:t>
            </a:r>
          </a:p>
          <a:p>
            <a:pPr lvl="0" indent="283464">
              <a:buFont typeface="Arial" pitchFamily="34" charset="0"/>
              <a:buChar char="•"/>
            </a:pPr>
            <a:r>
              <a:rPr lang="en-US" sz="2400" dirty="0" smtClean="0">
                <a:solidFill>
                  <a:srgbClr val="B2B2B2"/>
                </a:solidFill>
              </a:rPr>
              <a:t>Define Benchmark Cases</a:t>
            </a:r>
          </a:p>
          <a:p>
            <a:pPr lvl="0" indent="283464">
              <a:buFont typeface="Arial" pitchFamily="34" charset="0"/>
              <a:buChar char="•"/>
            </a:pPr>
            <a:r>
              <a:rPr lang="en-US" sz="2400" b="1" dirty="0" smtClean="0"/>
              <a:t>Profiling Benchmark Cases</a:t>
            </a:r>
          </a:p>
          <a:p>
            <a:pPr lvl="0" indent="283464">
              <a:buFont typeface="Arial" pitchFamily="34" charset="0"/>
              <a:buChar char="•"/>
            </a:pPr>
            <a:r>
              <a:rPr lang="en-US" sz="2400" dirty="0" smtClean="0">
                <a:solidFill>
                  <a:srgbClr val="B2B2B2"/>
                </a:solidFill>
              </a:rPr>
              <a:t>Preliminary Results</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Profiling MFIX-DEM: Dense systems</a:t>
            </a:r>
            <a:endParaRPr lang="en-US" dirty="0"/>
          </a:p>
        </p:txBody>
      </p:sp>
      <p:sp>
        <p:nvSpPr>
          <p:cNvPr id="4" name="Slide Number Placeholder 3"/>
          <p:cNvSpPr>
            <a:spLocks noGrp="1"/>
          </p:cNvSpPr>
          <p:nvPr>
            <p:ph type="sldNum" sz="quarter" idx="11"/>
          </p:nvPr>
        </p:nvSpPr>
        <p:spPr/>
        <p:txBody>
          <a:bodyPr/>
          <a:lstStyle/>
          <a:p>
            <a:pPr>
              <a:defRPr/>
            </a:pPr>
            <a:fld id="{EE1947F7-0D9A-4147-921B-FB64938FD14A}" type="slidenum">
              <a:rPr lang="en-US" smtClean="0"/>
              <a:pPr>
                <a:defRPr/>
              </a:pPr>
              <a:t>11</a:t>
            </a:fld>
            <a:endParaRPr lang="en-US"/>
          </a:p>
        </p:txBody>
      </p:sp>
      <p:pic>
        <p:nvPicPr>
          <p:cNvPr id="5" name="Picture 2"/>
          <p:cNvPicPr>
            <a:picLocks noChangeAspect="1" noChangeArrowheads="1"/>
          </p:cNvPicPr>
          <p:nvPr/>
        </p:nvPicPr>
        <p:blipFill>
          <a:blip r:embed="rId2" cstate="print"/>
          <a:srcRect/>
          <a:stretch>
            <a:fillRect/>
          </a:stretch>
        </p:blipFill>
        <p:spPr bwMode="auto">
          <a:xfrm>
            <a:off x="4301148" y="1058701"/>
            <a:ext cx="4192146" cy="2743200"/>
          </a:xfrm>
          <a:prstGeom prst="rect">
            <a:avLst/>
          </a:prstGeom>
          <a:noFill/>
          <a:ln w="9525">
            <a:noFill/>
            <a:miter lim="800000"/>
            <a:headEnd/>
            <a:tailEnd/>
          </a:ln>
          <a:effectLst/>
        </p:spPr>
      </p:pic>
      <p:grpSp>
        <p:nvGrpSpPr>
          <p:cNvPr id="6" name="Group 5"/>
          <p:cNvGrpSpPr/>
          <p:nvPr/>
        </p:nvGrpSpPr>
        <p:grpSpPr>
          <a:xfrm>
            <a:off x="312901" y="1004892"/>
            <a:ext cx="4085637" cy="2926080"/>
            <a:chOff x="389101" y="966587"/>
            <a:chExt cx="4085637" cy="2926080"/>
          </a:xfrm>
        </p:grpSpPr>
        <p:pic>
          <p:nvPicPr>
            <p:cNvPr id="7"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9101" y="966587"/>
              <a:ext cx="3908213" cy="292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bwMode="auto">
            <a:xfrm>
              <a:off x="2751469" y="2858711"/>
              <a:ext cx="1723269" cy="4195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457200" indent="-457200">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indent="-4572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pPr algn="ctr">
                <a:spcBef>
                  <a:spcPts val="600"/>
                </a:spcBef>
              </a:pPr>
              <a:r>
                <a:rPr lang="en-US" altLang="en-US" sz="1600" dirty="0" smtClean="0">
                  <a:solidFill>
                    <a:schemeClr val="tx1"/>
                  </a:solidFill>
                </a:rPr>
                <a:t>Settling</a:t>
              </a:r>
            </a:p>
          </p:txBody>
        </p:sp>
        <p:sp>
          <p:nvSpPr>
            <p:cNvPr id="9" name="Content Placeholder 2"/>
            <p:cNvSpPr txBox="1">
              <a:spLocks/>
            </p:cNvSpPr>
            <p:nvPr/>
          </p:nvSpPr>
          <p:spPr bwMode="auto">
            <a:xfrm>
              <a:off x="2333169" y="1166104"/>
              <a:ext cx="1723269" cy="4195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457200" indent="-457200">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indent="-4572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pPr algn="ctr">
                <a:spcBef>
                  <a:spcPts val="600"/>
                </a:spcBef>
              </a:pPr>
              <a:r>
                <a:rPr lang="en-US" altLang="en-US" sz="1200" dirty="0" smtClean="0">
                  <a:solidFill>
                    <a:schemeClr val="tx1"/>
                  </a:solidFill>
                </a:rPr>
                <a:t>Weak scaling analysis</a:t>
              </a:r>
            </a:p>
          </p:txBody>
        </p:sp>
      </p:grpSp>
      <p:pic>
        <p:nvPicPr>
          <p:cNvPr id="10" name="Picture 4"/>
          <p:cNvPicPr>
            <a:picLocks noChangeAspect="1" noChangeArrowheads="1"/>
          </p:cNvPicPr>
          <p:nvPr/>
        </p:nvPicPr>
        <p:blipFill>
          <a:blip r:embed="rId4" cstate="print"/>
          <a:srcRect/>
          <a:stretch>
            <a:fillRect/>
          </a:stretch>
        </p:blipFill>
        <p:spPr bwMode="auto">
          <a:xfrm>
            <a:off x="1323465" y="1935704"/>
            <a:ext cx="968013" cy="914400"/>
          </a:xfrm>
          <a:prstGeom prst="rect">
            <a:avLst/>
          </a:prstGeom>
          <a:noFill/>
          <a:ln w="9525">
            <a:noFill/>
            <a:miter lim="800000"/>
            <a:headEnd/>
            <a:tailEnd/>
          </a:ln>
        </p:spPr>
      </p:pic>
      <p:pic>
        <p:nvPicPr>
          <p:cNvPr id="11" name="Picture 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145" y="3590925"/>
            <a:ext cx="40005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6" cstate="print"/>
          <a:srcRect l="2050" t="1971"/>
          <a:stretch>
            <a:fillRect/>
          </a:stretch>
        </p:blipFill>
        <p:spPr bwMode="auto">
          <a:xfrm>
            <a:off x="4305300" y="3962400"/>
            <a:ext cx="4380669" cy="2689143"/>
          </a:xfrm>
          <a:prstGeom prst="rect">
            <a:avLst/>
          </a:prstGeom>
          <a:noFill/>
          <a:ln w="9525">
            <a:noFill/>
            <a:miter lim="800000"/>
            <a:headEnd/>
            <a:tailEnd/>
          </a:ln>
          <a:effectLst/>
        </p:spPr>
      </p:pic>
      <p:pic>
        <p:nvPicPr>
          <p:cNvPr id="13" name="Picture 12" descr="fluidized_bed_np16.tif"/>
          <p:cNvPicPr>
            <a:picLocks noChangeAspect="1"/>
          </p:cNvPicPr>
          <p:nvPr/>
        </p:nvPicPr>
        <p:blipFill>
          <a:blip r:embed="rId7" cstate="print"/>
          <a:stretch>
            <a:fillRect/>
          </a:stretch>
        </p:blipFill>
        <p:spPr>
          <a:xfrm>
            <a:off x="1450731" y="4657725"/>
            <a:ext cx="815926" cy="1097280"/>
          </a:xfrm>
          <a:prstGeom prst="rect">
            <a:avLst/>
          </a:prstGeom>
        </p:spPr>
      </p:pic>
      <p:sp>
        <p:nvSpPr>
          <p:cNvPr id="14" name="Rectangle 13"/>
          <p:cNvSpPr/>
          <p:nvPr/>
        </p:nvSpPr>
        <p:spPr>
          <a:xfrm>
            <a:off x="1143000" y="3886170"/>
            <a:ext cx="5857875" cy="646331"/>
          </a:xfrm>
          <a:prstGeom prst="rect">
            <a:avLst/>
          </a:prstGeom>
        </p:spPr>
        <p:txBody>
          <a:bodyPr wrap="square">
            <a:spAutoFit/>
          </a:bodyPr>
          <a:lstStyle/>
          <a:p>
            <a:pPr lvl="0"/>
            <a:r>
              <a:rPr lang="en-US" sz="1800" b="1" dirty="0" smtClean="0"/>
              <a:t>Weak Scaling:</a:t>
            </a:r>
            <a:r>
              <a:rPr lang="en-US" sz="1800" dirty="0" smtClean="0"/>
              <a:t> change in CPU time with increasing </a:t>
            </a:r>
            <a:r>
              <a:rPr lang="en-US" sz="1800" i="1" dirty="0" err="1" smtClean="0"/>
              <a:t>np</a:t>
            </a:r>
            <a:r>
              <a:rPr lang="en-US" sz="1800" dirty="0" smtClean="0"/>
              <a:t> for an increasing problem size that scales with </a:t>
            </a:r>
            <a:r>
              <a:rPr lang="en-US" sz="1800" i="1" dirty="0" err="1" smtClean="0"/>
              <a:t>np</a:t>
            </a:r>
            <a:endParaRPr lang="en-US" sz="1800" dirty="0"/>
          </a:p>
        </p:txBody>
      </p:sp>
      <p:cxnSp>
        <p:nvCxnSpPr>
          <p:cNvPr id="16" name="Straight Arrow Connector 15"/>
          <p:cNvCxnSpPr/>
          <p:nvPr/>
        </p:nvCxnSpPr>
        <p:spPr bwMode="auto">
          <a:xfrm flipH="1">
            <a:off x="5248276" y="1200150"/>
            <a:ext cx="314324" cy="276225"/>
          </a:xfrm>
          <a:prstGeom prst="straightConnector1">
            <a:avLst/>
          </a:prstGeom>
          <a:noFill/>
          <a:ln w="9525" cap="flat" cmpd="sng" algn="ctr">
            <a:solidFill>
              <a:srgbClr val="FF0000"/>
            </a:solidFill>
            <a:prstDash val="solid"/>
            <a:round/>
            <a:headEnd type="none" w="med" len="med"/>
            <a:tailEnd type="triangle" w="med" len="med"/>
          </a:ln>
          <a:effectLst/>
        </p:spPr>
      </p:cxnSp>
      <p:sp>
        <p:nvSpPr>
          <p:cNvPr id="18" name="Rectangle 17"/>
          <p:cNvSpPr/>
          <p:nvPr/>
        </p:nvSpPr>
        <p:spPr>
          <a:xfrm>
            <a:off x="5200649" y="942945"/>
            <a:ext cx="2562226" cy="307777"/>
          </a:xfrm>
          <a:prstGeom prst="rect">
            <a:avLst/>
          </a:prstGeom>
        </p:spPr>
        <p:txBody>
          <a:bodyPr wrap="square">
            <a:spAutoFit/>
          </a:bodyPr>
          <a:lstStyle/>
          <a:p>
            <a:pPr lvl="0"/>
            <a:r>
              <a:rPr lang="en-US" sz="1400" b="1" dirty="0" smtClean="0">
                <a:solidFill>
                  <a:srgbClr val="FF0000"/>
                </a:solidFill>
              </a:rPr>
              <a:t>Contact force computation</a:t>
            </a:r>
            <a:endParaRPr lang="en-US" sz="1400" b="1" dirty="0">
              <a:solidFill>
                <a:srgbClr val="FF0000"/>
              </a:solidFill>
            </a:endParaRPr>
          </a:p>
        </p:txBody>
      </p:sp>
      <p:cxnSp>
        <p:nvCxnSpPr>
          <p:cNvPr id="19" name="Straight Arrow Connector 18"/>
          <p:cNvCxnSpPr/>
          <p:nvPr/>
        </p:nvCxnSpPr>
        <p:spPr bwMode="auto">
          <a:xfrm flipH="1">
            <a:off x="5219701" y="4057650"/>
            <a:ext cx="314324" cy="276225"/>
          </a:xfrm>
          <a:prstGeom prst="straightConnector1">
            <a:avLst/>
          </a:prstGeom>
          <a:noFill/>
          <a:ln w="9525" cap="flat" cmpd="sng" algn="ctr">
            <a:solidFill>
              <a:srgbClr val="FF0000"/>
            </a:solidFill>
            <a:prstDash val="solid"/>
            <a:round/>
            <a:headEnd type="none" w="med" len="med"/>
            <a:tailEnd type="triangle" w="med" len="med"/>
          </a:ln>
          <a:effectLst/>
        </p:spPr>
      </p:cxnSp>
      <p:sp>
        <p:nvSpPr>
          <p:cNvPr id="20" name="Rectangle 19"/>
          <p:cNvSpPr/>
          <p:nvPr/>
        </p:nvSpPr>
        <p:spPr>
          <a:xfrm>
            <a:off x="5172073" y="3800445"/>
            <a:ext cx="3695702" cy="307777"/>
          </a:xfrm>
          <a:prstGeom prst="rect">
            <a:avLst/>
          </a:prstGeom>
        </p:spPr>
        <p:txBody>
          <a:bodyPr wrap="square">
            <a:spAutoFit/>
          </a:bodyPr>
          <a:lstStyle/>
          <a:p>
            <a:pPr lvl="0"/>
            <a:r>
              <a:rPr lang="en-US" sz="1400" b="1" dirty="0" smtClean="0">
                <a:solidFill>
                  <a:srgbClr val="FF0000"/>
                </a:solidFill>
              </a:rPr>
              <a:t>Gas-solid coupling</a:t>
            </a:r>
            <a:endParaRPr lang="en-US" sz="1400" b="1" dirty="0">
              <a:solidFill>
                <a:srgbClr val="FF0000"/>
              </a:solidFill>
            </a:endParaRPr>
          </a:p>
        </p:txBody>
      </p:sp>
      <p:sp>
        <p:nvSpPr>
          <p:cNvPr id="21" name="Content Placeholder 2"/>
          <p:cNvSpPr txBox="1">
            <a:spLocks/>
          </p:cNvSpPr>
          <p:nvPr/>
        </p:nvSpPr>
        <p:spPr bwMode="auto">
          <a:xfrm>
            <a:off x="2445852" y="5920911"/>
            <a:ext cx="1723269" cy="4195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457200" indent="-457200">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indent="-4572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pPr algn="ctr">
              <a:spcBef>
                <a:spcPts val="600"/>
              </a:spcBef>
            </a:pPr>
            <a:r>
              <a:rPr lang="en-US" altLang="en-US" sz="1600" dirty="0" smtClean="0">
                <a:solidFill>
                  <a:schemeClr val="tx1"/>
                </a:solidFill>
              </a:rPr>
              <a:t>Fluidized bed</a:t>
            </a:r>
          </a:p>
        </p:txBody>
      </p:sp>
      <p:sp>
        <p:nvSpPr>
          <p:cNvPr id="22" name="TextBox 1"/>
          <p:cNvSpPr txBox="1">
            <a:spLocks noChangeArrowheads="1"/>
          </p:cNvSpPr>
          <p:nvPr/>
        </p:nvSpPr>
        <p:spPr bwMode="auto">
          <a:xfrm>
            <a:off x="6108985" y="6425560"/>
            <a:ext cx="26848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marL="1143000" indent="-2286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r>
              <a:rPr lang="fr-FR" altLang="en-US" dirty="0"/>
              <a:t>Intel(R) </a:t>
            </a:r>
            <a:r>
              <a:rPr lang="fr-FR" altLang="en-US" dirty="0" err="1"/>
              <a:t>Xeon</a:t>
            </a:r>
            <a:r>
              <a:rPr lang="fr-FR" altLang="en-US" dirty="0"/>
              <a:t>(R) CPU X5660 @ </a:t>
            </a:r>
            <a:r>
              <a:rPr lang="fr-FR" altLang="en-US" dirty="0" smtClean="0"/>
              <a:t>2.80GHz,</a:t>
            </a:r>
          </a:p>
          <a:p>
            <a:r>
              <a:rPr lang="fr-FR" altLang="en-US" dirty="0" smtClean="0"/>
              <a:t> </a:t>
            </a:r>
            <a:r>
              <a:rPr lang="en-US" altLang="en-US" dirty="0" smtClean="0"/>
              <a:t>24 </a:t>
            </a:r>
            <a:r>
              <a:rPr lang="en-US" altLang="en-US" dirty="0"/>
              <a:t>Processors per </a:t>
            </a:r>
            <a:r>
              <a:rPr lang="en-US" altLang="en-US" dirty="0" smtClean="0"/>
              <a:t>node, 24 </a:t>
            </a:r>
            <a:r>
              <a:rPr lang="en-US" altLang="en-US" dirty="0"/>
              <a:t>GB RAM per node</a:t>
            </a:r>
          </a:p>
        </p:txBody>
      </p:sp>
      <p:sp>
        <p:nvSpPr>
          <p:cNvPr id="23" name="TextBox 1"/>
          <p:cNvSpPr txBox="1">
            <a:spLocks noChangeArrowheads="1"/>
          </p:cNvSpPr>
          <p:nvPr/>
        </p:nvSpPr>
        <p:spPr bwMode="auto">
          <a:xfrm>
            <a:off x="4863849" y="6527263"/>
            <a:ext cx="1381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marL="1143000" indent="-2286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r>
              <a:rPr lang="en-US" altLang="en-US" sz="1400" dirty="0" smtClean="0"/>
              <a:t>MFIX-2015-1</a:t>
            </a:r>
            <a:endParaRPr lang="en-US" alt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3" cstate="print"/>
          <a:srcRect/>
          <a:stretch>
            <a:fillRect/>
          </a:stretch>
        </p:blipFill>
        <p:spPr bwMode="auto">
          <a:xfrm>
            <a:off x="4398457" y="992360"/>
            <a:ext cx="4192146" cy="2743200"/>
          </a:xfrm>
          <a:prstGeom prst="rect">
            <a:avLst/>
          </a:prstGeom>
          <a:noFill/>
          <a:ln w="9525">
            <a:noFill/>
            <a:miter lim="800000"/>
            <a:headEnd/>
            <a:tailEnd/>
          </a:ln>
          <a:effectLst/>
        </p:spPr>
      </p:pic>
      <p:pic>
        <p:nvPicPr>
          <p:cNvPr id="26" name="Picture 2"/>
          <p:cNvPicPr>
            <a:picLocks noChangeAspect="1"/>
          </p:cNvPicPr>
          <p:nvPr/>
        </p:nvPicPr>
        <p:blipFill>
          <a:blip r:embed="rId4" cstate="email">
            <a:clrChange>
              <a:clrFrom>
                <a:srgbClr val="DBDBDB"/>
              </a:clrFrom>
              <a:clrTo>
                <a:srgbClr val="DBDBDB">
                  <a:alpha val="0"/>
                </a:srgbClr>
              </a:clrTo>
            </a:clrChange>
            <a:extLst>
              <a:ext uri="{28A0092B-C50C-407E-A947-70E740481C1C}">
                <a14:useLocalDpi xmlns:a14="http://schemas.microsoft.com/office/drawing/2010/main" val="0"/>
              </a:ext>
            </a:extLst>
          </a:blip>
          <a:srcRect/>
          <a:stretch>
            <a:fillRect/>
          </a:stretch>
        </p:blipFill>
        <p:spPr bwMode="auto">
          <a:xfrm>
            <a:off x="423802" y="992360"/>
            <a:ext cx="3846641" cy="288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ltLang="en-US" dirty="0" smtClean="0"/>
              <a:t>Profiling MFIX-DEM: Dilute systems</a:t>
            </a:r>
            <a:endParaRPr lang="en-US" dirty="0"/>
          </a:p>
        </p:txBody>
      </p:sp>
      <p:sp>
        <p:nvSpPr>
          <p:cNvPr id="12" name="Slide Number Placeholder 3"/>
          <p:cNvSpPr>
            <a:spLocks noGrp="1"/>
          </p:cNvSpPr>
          <p:nvPr>
            <p:ph type="sldNum" sz="quarter" idx="11"/>
          </p:nvPr>
        </p:nvSpPr>
        <p:spPr>
          <a:xfrm>
            <a:off x="7162800" y="6477000"/>
            <a:ext cx="1905000" cy="304800"/>
          </a:xfrm>
        </p:spPr>
        <p:txBody>
          <a:bodyPr/>
          <a:lstStyle/>
          <a:p>
            <a:pPr>
              <a:defRPr/>
            </a:pPr>
            <a:fld id="{EE1947F7-0D9A-4147-921B-FB64938FD14A}" type="slidenum">
              <a:rPr lang="en-US" smtClean="0"/>
              <a:pPr>
                <a:defRPr/>
              </a:pPr>
              <a:t>12</a:t>
            </a:fld>
            <a:endParaRPr lang="en-US" dirty="0"/>
          </a:p>
        </p:txBody>
      </p:sp>
      <p:grpSp>
        <p:nvGrpSpPr>
          <p:cNvPr id="17" name="Group 16"/>
          <p:cNvGrpSpPr/>
          <p:nvPr/>
        </p:nvGrpSpPr>
        <p:grpSpPr>
          <a:xfrm>
            <a:off x="2333169" y="1224472"/>
            <a:ext cx="2141569" cy="2082928"/>
            <a:chOff x="2333169" y="1282840"/>
            <a:chExt cx="2141569" cy="2082928"/>
          </a:xfrm>
        </p:grpSpPr>
        <p:sp>
          <p:nvSpPr>
            <p:cNvPr id="20" name="Content Placeholder 2"/>
            <p:cNvSpPr txBox="1">
              <a:spLocks/>
            </p:cNvSpPr>
            <p:nvPr/>
          </p:nvSpPr>
          <p:spPr bwMode="auto">
            <a:xfrm>
              <a:off x="2751469" y="2946263"/>
              <a:ext cx="1723269" cy="4195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457200" indent="-457200">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indent="-4572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pPr algn="ctr">
                <a:spcBef>
                  <a:spcPts val="600"/>
                </a:spcBef>
              </a:pPr>
              <a:r>
                <a:rPr lang="en-US" altLang="en-US" sz="1600" dirty="0" smtClean="0">
                  <a:solidFill>
                    <a:schemeClr val="tx1"/>
                  </a:solidFill>
                </a:rPr>
                <a:t>HCS</a:t>
              </a:r>
            </a:p>
          </p:txBody>
        </p:sp>
        <p:sp>
          <p:nvSpPr>
            <p:cNvPr id="34" name="Content Placeholder 2"/>
            <p:cNvSpPr txBox="1">
              <a:spLocks/>
            </p:cNvSpPr>
            <p:nvPr/>
          </p:nvSpPr>
          <p:spPr bwMode="auto">
            <a:xfrm>
              <a:off x="2333169" y="1282840"/>
              <a:ext cx="1723269" cy="4195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457200" indent="-457200">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indent="-4572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pPr algn="ctr">
                <a:spcBef>
                  <a:spcPts val="600"/>
                </a:spcBef>
              </a:pPr>
              <a:r>
                <a:rPr lang="en-US" altLang="en-US" sz="1200" dirty="0" smtClean="0">
                  <a:solidFill>
                    <a:schemeClr val="tx1"/>
                  </a:solidFill>
                </a:rPr>
                <a:t>Weak scaling analysis</a:t>
              </a:r>
            </a:p>
          </p:txBody>
        </p:sp>
      </p:grpSp>
      <p:pic>
        <p:nvPicPr>
          <p:cNvPr id="45061" name="Picture 5"/>
          <p:cNvPicPr>
            <a:picLocks noChangeAspect="1" noChangeArrowheads="1"/>
          </p:cNvPicPr>
          <p:nvPr/>
        </p:nvPicPr>
        <p:blipFill>
          <a:blip r:embed="rId5" cstate="print">
            <a:clrChange>
              <a:clrFrom>
                <a:srgbClr val="DBDBDB"/>
              </a:clrFrom>
              <a:clrTo>
                <a:srgbClr val="DBDBDB">
                  <a:alpha val="0"/>
                </a:srgbClr>
              </a:clrTo>
            </a:clrChange>
          </a:blip>
          <a:srcRect/>
          <a:stretch>
            <a:fillRect/>
          </a:stretch>
        </p:blipFill>
        <p:spPr bwMode="auto">
          <a:xfrm>
            <a:off x="1426471" y="1683088"/>
            <a:ext cx="914400" cy="914400"/>
          </a:xfrm>
          <a:prstGeom prst="rect">
            <a:avLst/>
          </a:prstGeom>
          <a:noFill/>
          <a:ln w="9525">
            <a:noFill/>
            <a:miter lim="800000"/>
            <a:headEnd/>
            <a:tailEnd/>
          </a:ln>
        </p:spPr>
      </p:pic>
      <p:pic>
        <p:nvPicPr>
          <p:cNvPr id="29" name="Picture 4"/>
          <p:cNvPicPr>
            <a:picLocks noChangeAspect="1" noChangeArrowheads="1"/>
          </p:cNvPicPr>
          <p:nvPr/>
        </p:nvPicPr>
        <p:blipFill>
          <a:blip r:embed="rId6" cstate="print"/>
          <a:srcRect/>
          <a:stretch>
            <a:fillRect/>
          </a:stretch>
        </p:blipFill>
        <p:spPr bwMode="auto">
          <a:xfrm>
            <a:off x="4321439" y="3857191"/>
            <a:ext cx="4472370" cy="2743200"/>
          </a:xfrm>
          <a:prstGeom prst="rect">
            <a:avLst/>
          </a:prstGeom>
          <a:noFill/>
          <a:ln w="9525">
            <a:noFill/>
            <a:miter lim="800000"/>
            <a:headEnd/>
            <a:tailEnd/>
          </a:ln>
          <a:effectLst/>
        </p:spPr>
      </p:pic>
      <p:pic>
        <p:nvPicPr>
          <p:cNvPr id="30" name="Picture 3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7820" y="3599232"/>
            <a:ext cx="40005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ontent Placeholder 2"/>
          <p:cNvSpPr txBox="1">
            <a:spLocks/>
          </p:cNvSpPr>
          <p:nvPr/>
        </p:nvSpPr>
        <p:spPr bwMode="auto">
          <a:xfrm>
            <a:off x="2503408" y="5922937"/>
            <a:ext cx="1723269" cy="4195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457200" indent="-457200">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indent="-4572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pPr algn="ctr">
              <a:spcBef>
                <a:spcPts val="600"/>
              </a:spcBef>
            </a:pPr>
            <a:r>
              <a:rPr lang="en-US" altLang="en-US" sz="1600" dirty="0" smtClean="0">
                <a:solidFill>
                  <a:schemeClr val="tx1"/>
                </a:solidFill>
              </a:rPr>
              <a:t>Riser flow</a:t>
            </a:r>
          </a:p>
        </p:txBody>
      </p:sp>
      <p:pic>
        <p:nvPicPr>
          <p:cNvPr id="32" name="Picture 31" descr="riser_np16.tif"/>
          <p:cNvPicPr>
            <a:picLocks noChangeAspect="1"/>
          </p:cNvPicPr>
          <p:nvPr/>
        </p:nvPicPr>
        <p:blipFill>
          <a:blip r:embed="rId8" cstate="print"/>
          <a:stretch>
            <a:fillRect/>
          </a:stretch>
        </p:blipFill>
        <p:spPr>
          <a:xfrm>
            <a:off x="1412631" y="4162425"/>
            <a:ext cx="815926" cy="1097280"/>
          </a:xfrm>
          <a:prstGeom prst="rect">
            <a:avLst/>
          </a:prstGeom>
        </p:spPr>
      </p:pic>
      <p:sp>
        <p:nvSpPr>
          <p:cNvPr id="33" name="TextBox 1"/>
          <p:cNvSpPr txBox="1">
            <a:spLocks noChangeArrowheads="1"/>
          </p:cNvSpPr>
          <p:nvPr/>
        </p:nvSpPr>
        <p:spPr bwMode="auto">
          <a:xfrm>
            <a:off x="6108985" y="6425560"/>
            <a:ext cx="26848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marL="1143000" indent="-2286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r>
              <a:rPr lang="fr-FR" altLang="en-US" dirty="0"/>
              <a:t>Intel(R) </a:t>
            </a:r>
            <a:r>
              <a:rPr lang="fr-FR" altLang="en-US" dirty="0" err="1"/>
              <a:t>Xeon</a:t>
            </a:r>
            <a:r>
              <a:rPr lang="fr-FR" altLang="en-US" dirty="0"/>
              <a:t>(R) CPU X5660 @ </a:t>
            </a:r>
            <a:r>
              <a:rPr lang="fr-FR" altLang="en-US" dirty="0" smtClean="0"/>
              <a:t>2.80GHz,</a:t>
            </a:r>
          </a:p>
          <a:p>
            <a:r>
              <a:rPr lang="fr-FR" altLang="en-US" dirty="0" smtClean="0"/>
              <a:t> </a:t>
            </a:r>
            <a:r>
              <a:rPr lang="en-US" altLang="en-US" dirty="0" smtClean="0"/>
              <a:t>24 </a:t>
            </a:r>
            <a:r>
              <a:rPr lang="en-US" altLang="en-US" dirty="0"/>
              <a:t>Processors per </a:t>
            </a:r>
            <a:r>
              <a:rPr lang="en-US" altLang="en-US" dirty="0" smtClean="0"/>
              <a:t>node, 24 </a:t>
            </a:r>
            <a:r>
              <a:rPr lang="en-US" altLang="en-US" dirty="0"/>
              <a:t>GB RAM per node</a:t>
            </a:r>
          </a:p>
        </p:txBody>
      </p:sp>
      <p:sp>
        <p:nvSpPr>
          <p:cNvPr id="35" name="TextBox 1"/>
          <p:cNvSpPr txBox="1">
            <a:spLocks noChangeArrowheads="1"/>
          </p:cNvSpPr>
          <p:nvPr/>
        </p:nvSpPr>
        <p:spPr bwMode="auto">
          <a:xfrm>
            <a:off x="4863849" y="6527263"/>
            <a:ext cx="1381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marL="1143000" indent="-2286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r>
              <a:rPr lang="en-US" altLang="en-US" sz="1400" dirty="0" smtClean="0"/>
              <a:t>MFIX-2015-1</a:t>
            </a:r>
            <a:endParaRPr lang="en-US" altLang="en-US" sz="1400" dirty="0"/>
          </a:p>
        </p:txBody>
      </p:sp>
      <p:cxnSp>
        <p:nvCxnSpPr>
          <p:cNvPr id="36" name="Straight Arrow Connector 35"/>
          <p:cNvCxnSpPr/>
          <p:nvPr/>
        </p:nvCxnSpPr>
        <p:spPr bwMode="auto">
          <a:xfrm flipH="1">
            <a:off x="5343526" y="1162050"/>
            <a:ext cx="314324" cy="276225"/>
          </a:xfrm>
          <a:prstGeom prst="straightConnector1">
            <a:avLst/>
          </a:prstGeom>
          <a:noFill/>
          <a:ln w="9525" cap="flat" cmpd="sng" algn="ctr">
            <a:solidFill>
              <a:srgbClr val="FF0000"/>
            </a:solidFill>
            <a:prstDash val="solid"/>
            <a:round/>
            <a:headEnd type="none" w="med" len="med"/>
            <a:tailEnd type="triangle" w="med" len="med"/>
          </a:ln>
          <a:effectLst/>
        </p:spPr>
      </p:cxnSp>
      <p:sp>
        <p:nvSpPr>
          <p:cNvPr id="37" name="Rectangle 36"/>
          <p:cNvSpPr/>
          <p:nvPr/>
        </p:nvSpPr>
        <p:spPr>
          <a:xfrm>
            <a:off x="5295898" y="904845"/>
            <a:ext cx="3667127" cy="307777"/>
          </a:xfrm>
          <a:prstGeom prst="rect">
            <a:avLst/>
          </a:prstGeom>
        </p:spPr>
        <p:txBody>
          <a:bodyPr wrap="square">
            <a:spAutoFit/>
          </a:bodyPr>
          <a:lstStyle/>
          <a:p>
            <a:pPr lvl="0"/>
            <a:r>
              <a:rPr lang="en-US" sz="1400" b="1" dirty="0" smtClean="0">
                <a:solidFill>
                  <a:srgbClr val="FF0000"/>
                </a:solidFill>
              </a:rPr>
              <a:t>Gas-solid coupling</a:t>
            </a:r>
            <a:endParaRPr lang="en-US" sz="1400" b="1" dirty="0">
              <a:solidFill>
                <a:srgbClr val="FF0000"/>
              </a:solidFill>
            </a:endParaRPr>
          </a:p>
        </p:txBody>
      </p:sp>
      <p:cxnSp>
        <p:nvCxnSpPr>
          <p:cNvPr id="40" name="Straight Arrow Connector 39"/>
          <p:cNvCxnSpPr/>
          <p:nvPr/>
        </p:nvCxnSpPr>
        <p:spPr bwMode="auto">
          <a:xfrm flipH="1">
            <a:off x="5343526" y="3981450"/>
            <a:ext cx="314324" cy="276225"/>
          </a:xfrm>
          <a:prstGeom prst="straightConnector1">
            <a:avLst/>
          </a:prstGeom>
          <a:noFill/>
          <a:ln w="9525" cap="flat" cmpd="sng" algn="ctr">
            <a:solidFill>
              <a:srgbClr val="FF0000"/>
            </a:solidFill>
            <a:prstDash val="solid"/>
            <a:round/>
            <a:headEnd type="none" w="med" len="med"/>
            <a:tailEnd type="triangle" w="med" len="med"/>
          </a:ln>
          <a:effectLst/>
        </p:spPr>
      </p:cxnSp>
      <p:sp>
        <p:nvSpPr>
          <p:cNvPr id="41" name="Rectangle 40"/>
          <p:cNvSpPr/>
          <p:nvPr/>
        </p:nvSpPr>
        <p:spPr>
          <a:xfrm>
            <a:off x="5295899" y="3724245"/>
            <a:ext cx="2562226" cy="307777"/>
          </a:xfrm>
          <a:prstGeom prst="rect">
            <a:avLst/>
          </a:prstGeom>
        </p:spPr>
        <p:txBody>
          <a:bodyPr wrap="square">
            <a:spAutoFit/>
          </a:bodyPr>
          <a:lstStyle/>
          <a:p>
            <a:pPr lvl="0"/>
            <a:r>
              <a:rPr lang="en-US" sz="1400" b="1" dirty="0" smtClean="0">
                <a:solidFill>
                  <a:srgbClr val="FF0000"/>
                </a:solidFill>
              </a:rPr>
              <a:t>Fluid solver functions</a:t>
            </a:r>
            <a:endParaRPr lang="en-US" sz="1400" b="1" dirty="0">
              <a:solidFill>
                <a:srgbClr val="FF0000"/>
              </a:solidFill>
            </a:endParaRPr>
          </a:p>
        </p:txBody>
      </p:sp>
    </p:spTree>
    <p:extLst>
      <p:ext uri="{BB962C8B-B14F-4D97-AF65-F5344CB8AC3E}">
        <p14:creationId xmlns:p14="http://schemas.microsoft.com/office/powerpoint/2010/main" val="207178700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Profiling MFIX-DEM: Performance assessment</a:t>
            </a:r>
            <a:endParaRPr lang="en-US" dirty="0"/>
          </a:p>
        </p:txBody>
      </p:sp>
      <p:sp>
        <p:nvSpPr>
          <p:cNvPr id="4" name="Slide Number Placeholder 3"/>
          <p:cNvSpPr>
            <a:spLocks noGrp="1"/>
          </p:cNvSpPr>
          <p:nvPr>
            <p:ph type="sldNum" sz="quarter" idx="11"/>
          </p:nvPr>
        </p:nvSpPr>
        <p:spPr/>
        <p:txBody>
          <a:bodyPr/>
          <a:lstStyle/>
          <a:p>
            <a:pPr>
              <a:defRPr/>
            </a:pPr>
            <a:fld id="{EE1947F7-0D9A-4147-921B-FB64938FD14A}" type="slidenum">
              <a:rPr lang="en-US" smtClean="0"/>
              <a:pPr>
                <a:defRPr/>
              </a:pPr>
              <a:t>13</a:t>
            </a:fld>
            <a:endParaRPr lang="en-US"/>
          </a:p>
        </p:txBody>
      </p:sp>
      <p:sp>
        <p:nvSpPr>
          <p:cNvPr id="13" name="Content Placeholder 2"/>
          <p:cNvSpPr txBox="1">
            <a:spLocks/>
          </p:cNvSpPr>
          <p:nvPr/>
        </p:nvSpPr>
        <p:spPr bwMode="auto">
          <a:xfrm>
            <a:off x="733425" y="1037872"/>
            <a:ext cx="6753227" cy="609954"/>
          </a:xfrm>
          <a:prstGeom prst="rect">
            <a:avLst/>
          </a:prstGeom>
          <a:solidFill>
            <a:srgbClr val="92D050">
              <a:alpha val="33000"/>
            </a:srgbClr>
          </a:solidFill>
          <a:ln>
            <a:solidFill>
              <a:schemeClr val="accent6">
                <a:lumMod val="40000"/>
                <a:lumOff val="60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marL="914400" indent="-1463040" algn="ctr"/>
            <a:r>
              <a:rPr lang="en-US" sz="1800" i="1" dirty="0" smtClean="0"/>
              <a:t> Loop metrics: Percentage of CPU time the benchmark simulations spend in </a:t>
            </a:r>
            <a:r>
              <a:rPr lang="en-US" sz="1800" i="1" dirty="0" err="1" smtClean="0"/>
              <a:t>vectorized</a:t>
            </a:r>
            <a:r>
              <a:rPr lang="en-US" sz="1800" i="1" dirty="0" smtClean="0"/>
              <a:t> loops, scalar loops, and outside of loops</a:t>
            </a:r>
            <a:endParaRPr lang="en-US" altLang="en-US" sz="1800" kern="0" dirty="0" smtClean="0">
              <a:solidFill>
                <a:schemeClr val="tx1"/>
              </a:solidFill>
              <a:latin typeface="+mn-lt"/>
              <a:ea typeface="MS PGothic" pitchFamily="34" charset="-128"/>
            </a:endParaRPr>
          </a:p>
        </p:txBody>
      </p:sp>
      <p:pic>
        <p:nvPicPr>
          <p:cNvPr id="16386" name="Picture 2"/>
          <p:cNvPicPr>
            <a:picLocks noChangeAspect="1" noChangeArrowheads="1"/>
          </p:cNvPicPr>
          <p:nvPr/>
        </p:nvPicPr>
        <p:blipFill>
          <a:blip r:embed="rId2" cstate="print"/>
          <a:srcRect/>
          <a:stretch>
            <a:fillRect/>
          </a:stretch>
        </p:blipFill>
        <p:spPr bwMode="auto">
          <a:xfrm>
            <a:off x="1509713" y="1765300"/>
            <a:ext cx="6462323" cy="3657600"/>
          </a:xfrm>
          <a:prstGeom prst="rect">
            <a:avLst/>
          </a:prstGeom>
          <a:noFill/>
          <a:ln w="9525">
            <a:noFill/>
            <a:miter lim="800000"/>
            <a:headEnd/>
            <a:tailEnd/>
          </a:ln>
          <a:effectLst/>
        </p:spPr>
      </p:pic>
      <p:sp>
        <p:nvSpPr>
          <p:cNvPr id="7" name="Content Placeholder 2"/>
          <p:cNvSpPr txBox="1">
            <a:spLocks/>
          </p:cNvSpPr>
          <p:nvPr/>
        </p:nvSpPr>
        <p:spPr bwMode="auto">
          <a:xfrm>
            <a:off x="747314" y="5525159"/>
            <a:ext cx="7882336" cy="1047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marL="182880" lvl="0" eaLnBrk="0" hangingPunct="0">
              <a:spcBef>
                <a:spcPts val="0"/>
              </a:spcBef>
              <a:defRPr/>
            </a:pPr>
            <a:r>
              <a:rPr lang="en-US" altLang="en-US" sz="1800" b="1" kern="0" dirty="0" smtClean="0">
                <a:solidFill>
                  <a:srgbClr val="FF0000"/>
                </a:solidFill>
                <a:latin typeface="+mn-lt"/>
                <a:ea typeface="MS PGothic" pitchFamily="34" charset="-128"/>
              </a:rPr>
              <a:t>Targeted improvements</a:t>
            </a:r>
          </a:p>
          <a:p>
            <a:pPr marL="182880" lvl="0" eaLnBrk="0" hangingPunct="0">
              <a:spcBef>
                <a:spcPts val="0"/>
              </a:spcBef>
              <a:defRPr/>
            </a:pPr>
            <a:r>
              <a:rPr lang="en-US" sz="2000" kern="0" dirty="0" smtClean="0">
                <a:solidFill>
                  <a:schemeClr val="tx1"/>
                </a:solidFill>
                <a:ea typeface="MS PGothic" pitchFamily="34" charset="-128"/>
              </a:rPr>
              <a:t>   Enhance vectorization </a:t>
            </a:r>
            <a:r>
              <a:rPr lang="en-US" sz="2000" kern="0" dirty="0" smtClean="0">
                <a:solidFill>
                  <a:schemeClr val="tx1"/>
                </a:solidFill>
                <a:ea typeface="MS PGothic" pitchFamily="34" charset="-128"/>
                <a:sym typeface="Symbol"/>
              </a:rPr>
              <a:t></a:t>
            </a:r>
            <a:r>
              <a:rPr lang="en-US" sz="2000" kern="0" dirty="0" smtClean="0">
                <a:solidFill>
                  <a:schemeClr val="tx1"/>
                </a:solidFill>
                <a:ea typeface="MS PGothic" pitchFamily="34" charset="-128"/>
              </a:rPr>
              <a:t> better utilization of single instruction, multiple data (SIMD) registers supported by current and future processors</a:t>
            </a:r>
            <a:endParaRPr lang="en-US" altLang="en-US" sz="1800" kern="0" dirty="0" smtClean="0">
              <a:solidFill>
                <a:schemeClr val="tx1"/>
              </a:solidFill>
              <a:latin typeface="+mn-lt"/>
              <a:ea typeface="MS PGothic" pitchFamily="34" charset="-128"/>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386109" y="1675264"/>
            <a:ext cx="6378656" cy="3840480"/>
          </a:xfrm>
          <a:prstGeom prst="rect">
            <a:avLst/>
          </a:prstGeom>
        </p:spPr>
      </p:pic>
      <p:sp>
        <p:nvSpPr>
          <p:cNvPr id="2" name="Title 1"/>
          <p:cNvSpPr>
            <a:spLocks noGrp="1"/>
          </p:cNvSpPr>
          <p:nvPr>
            <p:ph type="title"/>
          </p:nvPr>
        </p:nvSpPr>
        <p:spPr/>
        <p:txBody>
          <a:bodyPr/>
          <a:lstStyle/>
          <a:p>
            <a:r>
              <a:rPr lang="en-US" altLang="en-US" dirty="0" smtClean="0"/>
              <a:t>Profiling MFIX-DEM: Performance assessment</a:t>
            </a:r>
            <a:endParaRPr lang="en-US" dirty="0"/>
          </a:p>
        </p:txBody>
      </p:sp>
      <p:sp>
        <p:nvSpPr>
          <p:cNvPr id="4" name="Slide Number Placeholder 3"/>
          <p:cNvSpPr>
            <a:spLocks noGrp="1"/>
          </p:cNvSpPr>
          <p:nvPr>
            <p:ph type="sldNum" sz="quarter" idx="11"/>
          </p:nvPr>
        </p:nvSpPr>
        <p:spPr/>
        <p:txBody>
          <a:bodyPr/>
          <a:lstStyle/>
          <a:p>
            <a:pPr>
              <a:defRPr/>
            </a:pPr>
            <a:fld id="{EE1947F7-0D9A-4147-921B-FB64938FD14A}" type="slidenum">
              <a:rPr lang="en-US" smtClean="0"/>
              <a:pPr>
                <a:defRPr/>
              </a:pPr>
              <a:t>14</a:t>
            </a:fld>
            <a:endParaRPr lang="en-US"/>
          </a:p>
        </p:txBody>
      </p:sp>
      <p:sp>
        <p:nvSpPr>
          <p:cNvPr id="13" name="Content Placeholder 2"/>
          <p:cNvSpPr txBox="1">
            <a:spLocks/>
          </p:cNvSpPr>
          <p:nvPr/>
        </p:nvSpPr>
        <p:spPr bwMode="auto">
          <a:xfrm>
            <a:off x="723901" y="1228724"/>
            <a:ext cx="6149340" cy="289263"/>
          </a:xfrm>
          <a:prstGeom prst="rect">
            <a:avLst/>
          </a:prstGeom>
          <a:solidFill>
            <a:srgbClr val="FFC000">
              <a:alpha val="33000"/>
            </a:srgbClr>
          </a:solidFill>
          <a:ln>
            <a:solidFill>
              <a:schemeClr val="accent6">
                <a:lumMod val="40000"/>
                <a:lumOff val="60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marL="822960" indent="-1463040">
              <a:spcBef>
                <a:spcPts val="1200"/>
              </a:spcBef>
            </a:pPr>
            <a:r>
              <a:rPr lang="en-US" sz="1800" i="1" dirty="0"/>
              <a:t>M</a:t>
            </a:r>
            <a:r>
              <a:rPr lang="en-US" sz="1800" i="1" dirty="0" smtClean="0"/>
              <a:t>iss ratio</a:t>
            </a:r>
            <a:r>
              <a:rPr lang="en-US" sz="1800" i="1" dirty="0"/>
              <a:t>: </a:t>
            </a:r>
            <a:r>
              <a:rPr lang="en-US" sz="1800" i="1" dirty="0" smtClean="0"/>
              <a:t>the </a:t>
            </a:r>
            <a:r>
              <a:rPr lang="en-US" sz="1800" i="1" dirty="0"/>
              <a:t>ratio of memory accesses that cause a cache miss</a:t>
            </a:r>
            <a:r>
              <a:rPr lang="en-US" sz="1800" i="1" dirty="0" smtClean="0"/>
              <a:t>.</a:t>
            </a:r>
            <a:endParaRPr lang="en-US" altLang="en-US" sz="1800" i="1" kern="0" dirty="0" smtClean="0">
              <a:solidFill>
                <a:schemeClr val="tx1"/>
              </a:solidFill>
              <a:latin typeface="+mn-lt"/>
              <a:ea typeface="MS PGothic" pitchFamily="34" charset="-128"/>
            </a:endParaRPr>
          </a:p>
        </p:txBody>
      </p:sp>
      <p:sp>
        <p:nvSpPr>
          <p:cNvPr id="19" name="Content Placeholder 2"/>
          <p:cNvSpPr txBox="1">
            <a:spLocks/>
          </p:cNvSpPr>
          <p:nvPr/>
        </p:nvSpPr>
        <p:spPr bwMode="auto">
          <a:xfrm>
            <a:off x="423464" y="5487059"/>
            <a:ext cx="8225236" cy="1047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marL="182880" lvl="0" eaLnBrk="0" hangingPunct="0">
              <a:spcBef>
                <a:spcPts val="0"/>
              </a:spcBef>
              <a:defRPr/>
            </a:pPr>
            <a:r>
              <a:rPr lang="en-US" altLang="en-US" sz="1800" b="1" kern="0" dirty="0">
                <a:solidFill>
                  <a:srgbClr val="FF0000"/>
                </a:solidFill>
                <a:ea typeface="MS PGothic" pitchFamily="34" charset="-128"/>
              </a:rPr>
              <a:t>Targeted improvements</a:t>
            </a:r>
          </a:p>
          <a:p>
            <a:pPr marL="80010" lvl="1" eaLnBrk="0" hangingPunct="0">
              <a:spcBef>
                <a:spcPct val="20000"/>
              </a:spcBef>
              <a:defRPr/>
            </a:pPr>
            <a:r>
              <a:rPr lang="en-US" altLang="en-US" sz="2000" kern="0" dirty="0" smtClean="0">
                <a:solidFill>
                  <a:schemeClr val="tx1"/>
                </a:solidFill>
                <a:latin typeface="+mn-lt"/>
                <a:ea typeface="MS PGothic" pitchFamily="34" charset="-128"/>
              </a:rPr>
              <a:t>   Reduce Level 2/Level 3 cache miss ratio </a:t>
            </a:r>
            <a:r>
              <a:rPr lang="en-US" sz="2000" kern="0" dirty="0" smtClean="0">
                <a:solidFill>
                  <a:schemeClr val="tx1"/>
                </a:solidFill>
                <a:ea typeface="MS PGothic" pitchFamily="34" charset="-128"/>
                <a:sym typeface="Symbol"/>
              </a:rPr>
              <a:t></a:t>
            </a:r>
            <a:r>
              <a:rPr lang="en-US" altLang="en-US" sz="2000" kern="0" dirty="0" smtClean="0">
                <a:solidFill>
                  <a:schemeClr val="tx1"/>
                </a:solidFill>
                <a:latin typeface="+mn-lt"/>
                <a:ea typeface="MS PGothic" pitchFamily="34" charset="-128"/>
              </a:rPr>
              <a:t> locality of data to the processors</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4" name="Slide Number Placeholder 3"/>
          <p:cNvSpPr>
            <a:spLocks noGrp="1"/>
          </p:cNvSpPr>
          <p:nvPr>
            <p:ph type="sldNum" sz="quarter" idx="11"/>
          </p:nvPr>
        </p:nvSpPr>
        <p:spPr/>
        <p:txBody>
          <a:bodyPr/>
          <a:lstStyle/>
          <a:p>
            <a:pPr>
              <a:defRPr/>
            </a:pPr>
            <a:fld id="{EE1947F7-0D9A-4147-921B-FB64938FD14A}" type="slidenum">
              <a:rPr lang="en-US" smtClean="0"/>
              <a:pPr>
                <a:defRPr/>
              </a:pPr>
              <a:t>15</a:t>
            </a:fld>
            <a:endParaRPr lang="en-US"/>
          </a:p>
        </p:txBody>
      </p:sp>
      <p:sp>
        <p:nvSpPr>
          <p:cNvPr id="5" name="TextBox 4"/>
          <p:cNvSpPr txBox="1"/>
          <p:nvPr/>
        </p:nvSpPr>
        <p:spPr>
          <a:xfrm>
            <a:off x="730724" y="1193224"/>
            <a:ext cx="7917975" cy="2308324"/>
          </a:xfrm>
          <a:prstGeom prst="rect">
            <a:avLst/>
          </a:prstGeom>
          <a:noFill/>
        </p:spPr>
        <p:txBody>
          <a:bodyPr wrap="square" rtlCol="0">
            <a:spAutoFit/>
          </a:bodyPr>
          <a:lstStyle/>
          <a:p>
            <a:r>
              <a:rPr lang="en-US" sz="2400" dirty="0" smtClean="0">
                <a:solidFill>
                  <a:srgbClr val="FF0000"/>
                </a:solidFill>
              </a:rPr>
              <a:t>Objective: MFIX-DEM toward industrially relevant problems</a:t>
            </a:r>
          </a:p>
          <a:p>
            <a:pPr indent="283464">
              <a:buFont typeface="Arial" pitchFamily="34" charset="0"/>
              <a:buChar char="•"/>
            </a:pPr>
            <a:endParaRPr lang="en-US" sz="2400" dirty="0" smtClean="0"/>
          </a:p>
          <a:p>
            <a:pPr lvl="0" indent="283464">
              <a:buFont typeface="Arial" pitchFamily="34" charset="0"/>
              <a:buChar char="•"/>
            </a:pPr>
            <a:r>
              <a:rPr lang="en-US" sz="2400" dirty="0" smtClean="0">
                <a:solidFill>
                  <a:srgbClr val="B2B2B2"/>
                </a:solidFill>
              </a:rPr>
              <a:t>Industrial Survey</a:t>
            </a:r>
          </a:p>
          <a:p>
            <a:pPr lvl="0" indent="283464">
              <a:buFont typeface="Arial" pitchFamily="34" charset="0"/>
              <a:buChar char="•"/>
            </a:pPr>
            <a:r>
              <a:rPr lang="en-US" sz="2400" dirty="0" smtClean="0">
                <a:solidFill>
                  <a:srgbClr val="B2B2B2"/>
                </a:solidFill>
              </a:rPr>
              <a:t>Define Benchmark Cases</a:t>
            </a:r>
          </a:p>
          <a:p>
            <a:pPr lvl="0" indent="283464">
              <a:buFont typeface="Arial" pitchFamily="34" charset="0"/>
              <a:buChar char="•"/>
            </a:pPr>
            <a:r>
              <a:rPr lang="en-US" sz="2400" dirty="0" smtClean="0">
                <a:solidFill>
                  <a:srgbClr val="B2B2B2"/>
                </a:solidFill>
              </a:rPr>
              <a:t>Profiling Benchmark Cases</a:t>
            </a:r>
          </a:p>
          <a:p>
            <a:pPr lvl="0" indent="283464">
              <a:buFont typeface="Arial" pitchFamily="34" charset="0"/>
              <a:buChar char="•"/>
            </a:pPr>
            <a:r>
              <a:rPr lang="en-US" sz="2400" b="1" dirty="0" smtClean="0">
                <a:solidFill>
                  <a:schemeClr val="tx1"/>
                </a:solidFill>
              </a:rPr>
              <a:t>Preliminary Results</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Preliminary </a:t>
            </a:r>
            <a:r>
              <a:rPr lang="en-US" altLang="en-US" dirty="0" smtClean="0"/>
              <a:t>Results: </a:t>
            </a:r>
            <a:br>
              <a:rPr lang="en-US" altLang="en-US" dirty="0" smtClean="0"/>
            </a:br>
            <a:r>
              <a:rPr lang="en-US" dirty="0" smtClean="0"/>
              <a:t>General floating point optimization (Drag calculation)</a:t>
            </a:r>
            <a:r>
              <a:rPr lang="en-US" dirty="0"/>
              <a:t/>
            </a:r>
            <a:br>
              <a:rPr lang="en-US" dirty="0"/>
            </a:br>
            <a:endParaRPr lang="en-US" dirty="0"/>
          </a:p>
        </p:txBody>
      </p:sp>
      <p:sp>
        <p:nvSpPr>
          <p:cNvPr id="4" name="Slide Number Placeholder 3"/>
          <p:cNvSpPr>
            <a:spLocks noGrp="1"/>
          </p:cNvSpPr>
          <p:nvPr>
            <p:ph type="sldNum" sz="quarter" idx="11"/>
          </p:nvPr>
        </p:nvSpPr>
        <p:spPr/>
        <p:txBody>
          <a:bodyPr/>
          <a:lstStyle/>
          <a:p>
            <a:pPr>
              <a:defRPr/>
            </a:pPr>
            <a:fld id="{EE1947F7-0D9A-4147-921B-FB64938FD14A}" type="slidenum">
              <a:rPr lang="en-US" smtClean="0"/>
              <a:pPr>
                <a:defRPr/>
              </a:pPr>
              <a:t>16</a:t>
            </a:fld>
            <a:endParaRPr lang="en-US" dirty="0"/>
          </a:p>
        </p:txBody>
      </p:sp>
      <p:sp>
        <p:nvSpPr>
          <p:cNvPr id="7" name="Rectangle 6"/>
          <p:cNvSpPr/>
          <p:nvPr/>
        </p:nvSpPr>
        <p:spPr>
          <a:xfrm>
            <a:off x="887898" y="1493362"/>
            <a:ext cx="6898900" cy="1054135"/>
          </a:xfrm>
          <a:prstGeom prst="rect">
            <a:avLst/>
          </a:prstGeom>
        </p:spPr>
        <p:txBody>
          <a:bodyPr wrap="square">
            <a:spAutoFit/>
          </a:bodyPr>
          <a:lstStyle/>
          <a:p>
            <a:pPr>
              <a:lnSpc>
                <a:spcPts val="2500"/>
              </a:lnSpc>
            </a:pPr>
            <a:r>
              <a:rPr lang="en-US" sz="1800" dirty="0" smtClean="0"/>
              <a:t>F = 10d0*phis/</a:t>
            </a:r>
            <a:r>
              <a:rPr lang="en-US" sz="1800" dirty="0" err="1" smtClean="0"/>
              <a:t>EPg</a:t>
            </a:r>
            <a:r>
              <a:rPr lang="en-US" sz="1800" dirty="0" smtClean="0"/>
              <a:t>**2 + </a:t>
            </a:r>
            <a:r>
              <a:rPr lang="en-US" sz="1800" dirty="0" err="1" smtClean="0"/>
              <a:t>EPg</a:t>
            </a:r>
            <a:r>
              <a:rPr lang="en-US" sz="1800" dirty="0" smtClean="0"/>
              <a:t>**2*(ONE+1.5d0*DSQRT(phis))</a:t>
            </a:r>
            <a:endParaRPr lang="en-US" sz="1800" dirty="0"/>
          </a:p>
          <a:p>
            <a:pPr>
              <a:lnSpc>
                <a:spcPts val="2500"/>
              </a:lnSpc>
            </a:pPr>
            <a:r>
              <a:rPr lang="en-US" sz="1800" dirty="0" smtClean="0"/>
              <a:t>F </a:t>
            </a:r>
            <a:r>
              <a:rPr lang="en-US" sz="1800" dirty="0"/>
              <a:t>= F + 0.413d0*RE/(24.d0*</a:t>
            </a:r>
            <a:r>
              <a:rPr lang="en-US" sz="1800" dirty="0" err="1"/>
              <a:t>EPg</a:t>
            </a:r>
            <a:r>
              <a:rPr lang="en-US" sz="1800" dirty="0"/>
              <a:t>**2) </a:t>
            </a:r>
            <a:r>
              <a:rPr lang="en-US" sz="1800" dirty="0" smtClean="0"/>
              <a:t>* (</a:t>
            </a:r>
            <a:r>
              <a:rPr lang="en-US" sz="1800" dirty="0"/>
              <a:t>ONE/</a:t>
            </a:r>
            <a:r>
              <a:rPr lang="en-US" sz="1800" dirty="0" err="1"/>
              <a:t>EPg</a:t>
            </a:r>
            <a:r>
              <a:rPr lang="en-US" sz="1800" dirty="0"/>
              <a:t> + 3d0*</a:t>
            </a:r>
            <a:r>
              <a:rPr lang="en-US" sz="1800" dirty="0" err="1"/>
              <a:t>EPg</a:t>
            </a:r>
            <a:r>
              <a:rPr lang="en-US" sz="1800" dirty="0"/>
              <a:t>*phis + 8.4d0/RE**0.343) </a:t>
            </a:r>
            <a:r>
              <a:rPr lang="en-US" sz="1800" dirty="0" smtClean="0"/>
              <a:t>/ (</a:t>
            </a:r>
            <a:r>
              <a:rPr lang="en-US" sz="1800" dirty="0"/>
              <a:t>ONE+10.d0**(3d0*phis)/RE**(0.5+2.d0*phis)</a:t>
            </a:r>
            <a:r>
              <a:rPr lang="en-US" sz="1800" dirty="0" smtClean="0"/>
              <a:t>)</a:t>
            </a:r>
            <a:endParaRPr lang="en-US" sz="1800" dirty="0"/>
          </a:p>
        </p:txBody>
      </p:sp>
      <p:sp>
        <p:nvSpPr>
          <p:cNvPr id="8" name="TextBox 7"/>
          <p:cNvSpPr txBox="1"/>
          <p:nvPr/>
        </p:nvSpPr>
        <p:spPr>
          <a:xfrm>
            <a:off x="783338" y="1064410"/>
            <a:ext cx="6583568" cy="369332"/>
          </a:xfrm>
          <a:prstGeom prst="rect">
            <a:avLst/>
          </a:prstGeom>
          <a:noFill/>
        </p:spPr>
        <p:txBody>
          <a:bodyPr wrap="square" rtlCol="0">
            <a:spAutoFit/>
          </a:bodyPr>
          <a:lstStyle/>
          <a:p>
            <a:r>
              <a:rPr lang="en-US" sz="1800" b="1" dirty="0" smtClean="0"/>
              <a:t>Expressions with divisions and repeated operations in BVK drag</a:t>
            </a:r>
            <a:endParaRPr lang="en-US" sz="1800" b="1" dirty="0"/>
          </a:p>
        </p:txBody>
      </p:sp>
      <p:sp>
        <p:nvSpPr>
          <p:cNvPr id="9" name="TextBox 8"/>
          <p:cNvSpPr txBox="1"/>
          <p:nvPr/>
        </p:nvSpPr>
        <p:spPr>
          <a:xfrm>
            <a:off x="783340" y="2956181"/>
            <a:ext cx="6120655" cy="1477328"/>
          </a:xfrm>
          <a:prstGeom prst="rect">
            <a:avLst/>
          </a:prstGeom>
          <a:noFill/>
        </p:spPr>
        <p:txBody>
          <a:bodyPr wrap="square" rtlCol="0">
            <a:spAutoFit/>
          </a:bodyPr>
          <a:lstStyle/>
          <a:p>
            <a:pPr marL="285750" indent="-285750">
              <a:buFont typeface="Arial"/>
              <a:buChar char="•"/>
            </a:pPr>
            <a:r>
              <a:rPr lang="en-US" sz="1800" b="1" dirty="0" smtClean="0"/>
              <a:t>Optimize using</a:t>
            </a:r>
          </a:p>
          <a:p>
            <a:pPr marL="742950" lvl="1" indent="-285750">
              <a:buFont typeface="Arial"/>
              <a:buChar char="•"/>
            </a:pPr>
            <a:endParaRPr lang="en-US" sz="1800" dirty="0"/>
          </a:p>
          <a:p>
            <a:pPr marL="1200150" lvl="2" indent="-285750">
              <a:buFont typeface="Arial"/>
              <a:buChar char="•"/>
            </a:pPr>
            <a:r>
              <a:rPr lang="en-US" sz="1800" b="1" dirty="0" smtClean="0"/>
              <a:t>Pre-calculated variables</a:t>
            </a:r>
          </a:p>
          <a:p>
            <a:pPr marL="1200150" lvl="2" indent="-285750">
              <a:buFont typeface="Arial"/>
              <a:buChar char="•"/>
            </a:pPr>
            <a:r>
              <a:rPr lang="en-US" sz="1800" b="1" dirty="0" smtClean="0"/>
              <a:t>Avoid divisions</a:t>
            </a:r>
          </a:p>
          <a:p>
            <a:pPr marL="1200150" lvl="2" indent="-285750">
              <a:buFont typeface="Arial"/>
              <a:buChar char="•"/>
            </a:pPr>
            <a:r>
              <a:rPr lang="en-US" sz="1800" b="1" dirty="0" smtClean="0"/>
              <a:t>Use a local cache for memory aligned access</a:t>
            </a:r>
          </a:p>
        </p:txBody>
      </p:sp>
      <p:sp>
        <p:nvSpPr>
          <p:cNvPr id="10" name="Rectangle 9"/>
          <p:cNvSpPr/>
          <p:nvPr/>
        </p:nvSpPr>
        <p:spPr>
          <a:xfrm>
            <a:off x="841822" y="4539472"/>
            <a:ext cx="8229599" cy="2031325"/>
          </a:xfrm>
          <a:prstGeom prst="rect">
            <a:avLst/>
          </a:prstGeom>
        </p:spPr>
        <p:txBody>
          <a:bodyPr wrap="square">
            <a:spAutoFit/>
          </a:bodyPr>
          <a:lstStyle/>
          <a:p>
            <a:r>
              <a:rPr lang="ro-RO" sz="1800" dirty="0" smtClean="0"/>
              <a:t>     </a:t>
            </a:r>
            <a:r>
              <a:rPr lang="ro-RO" sz="1800" dirty="0"/>
              <a:t>local_array(1)=ONE/EPG/EPG</a:t>
            </a:r>
          </a:p>
          <a:p>
            <a:r>
              <a:rPr lang="ro-RO" sz="1800" dirty="0"/>
              <a:t>     local_array(2)=ONE/EPG</a:t>
            </a:r>
          </a:p>
          <a:p>
            <a:r>
              <a:rPr lang="ro-RO" sz="1800" dirty="0"/>
              <a:t>     local_array(3)=EPG</a:t>
            </a:r>
          </a:p>
          <a:p>
            <a:r>
              <a:rPr lang="ro-RO" sz="1800" dirty="0"/>
              <a:t>     local_array(4)=EPG**2</a:t>
            </a:r>
          </a:p>
          <a:p>
            <a:r>
              <a:rPr lang="ro-RO" sz="1800" dirty="0"/>
              <a:t>     local_array(5)=ONE/</a:t>
            </a:r>
            <a:r>
              <a:rPr lang="ro-RO" sz="1800" dirty="0" smtClean="0"/>
              <a:t>RE</a:t>
            </a:r>
          </a:p>
          <a:p>
            <a:endParaRPr lang="ro-RO" sz="1800" dirty="0"/>
          </a:p>
          <a:p>
            <a:r>
              <a:rPr lang="ro-RO" sz="1800" dirty="0" smtClean="0"/>
              <a:t>F </a:t>
            </a:r>
            <a:r>
              <a:rPr lang="ro-RO" sz="1800" dirty="0"/>
              <a:t>= 10d0*phis*local_array(1) + local_array(4)*(ONE+1.5d0*DSQRT(phis))</a:t>
            </a:r>
          </a:p>
        </p:txBody>
      </p:sp>
    </p:spTree>
    <p:extLst>
      <p:ext uri="{BB962C8B-B14F-4D97-AF65-F5344CB8AC3E}">
        <p14:creationId xmlns:p14="http://schemas.microsoft.com/office/powerpoint/2010/main" val="722582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
            </a:r>
            <a:br>
              <a:rPr lang="en-US" altLang="en-US" dirty="0" smtClean="0"/>
            </a:br>
            <a:r>
              <a:rPr lang="en-US" altLang="en-US" dirty="0" smtClean="0"/>
              <a:t/>
            </a:r>
            <a:br>
              <a:rPr lang="en-US" altLang="en-US" dirty="0" smtClean="0"/>
            </a:br>
            <a:r>
              <a:rPr lang="en-US" altLang="en-US" dirty="0"/>
              <a:t>Preliminary </a:t>
            </a:r>
            <a:r>
              <a:rPr lang="en-US" altLang="en-US" dirty="0" smtClean="0"/>
              <a:t>Results: </a:t>
            </a:r>
            <a:r>
              <a:rPr lang="en-US" dirty="0" smtClean="0"/>
              <a:t>Spatial sorting of particles</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1"/>
          </p:nvPr>
        </p:nvSpPr>
        <p:spPr/>
        <p:txBody>
          <a:bodyPr/>
          <a:lstStyle/>
          <a:p>
            <a:pPr>
              <a:defRPr/>
            </a:pPr>
            <a:fld id="{EE1947F7-0D9A-4147-921B-FB64938FD14A}" type="slidenum">
              <a:rPr lang="en-US" smtClean="0"/>
              <a:pPr>
                <a:defRPr/>
              </a:pPr>
              <a:t>17</a:t>
            </a:fld>
            <a:endParaRPr lang="en-US" dirty="0"/>
          </a:p>
        </p:txBody>
      </p:sp>
      <p:graphicFrame>
        <p:nvGraphicFramePr>
          <p:cNvPr id="155" name="Table 154"/>
          <p:cNvGraphicFramePr>
            <a:graphicFrameLocks noGrp="1"/>
          </p:cNvGraphicFramePr>
          <p:nvPr>
            <p:extLst/>
          </p:nvPr>
        </p:nvGraphicFramePr>
        <p:xfrm>
          <a:off x="549725" y="989490"/>
          <a:ext cx="3389991" cy="3137412"/>
        </p:xfrm>
        <a:graphic>
          <a:graphicData uri="http://schemas.openxmlformats.org/drawingml/2006/table">
            <a:tbl>
              <a:tblPr firstRow="1" bandRow="1">
                <a:tableStyleId>{5940675A-B579-460E-94D1-54222C63F5DA}</a:tableStyleId>
              </a:tblPr>
              <a:tblGrid>
                <a:gridCol w="1129997"/>
                <a:gridCol w="1129997"/>
                <a:gridCol w="1129997"/>
              </a:tblGrid>
              <a:tr h="1045804">
                <a:tc>
                  <a:txBody>
                    <a:bodyPr/>
                    <a:lstStyle/>
                    <a:p>
                      <a:endParaRPr lang="en-US" dirty="0"/>
                    </a:p>
                  </a:txBody>
                  <a:tcPr/>
                </a:tc>
                <a:tc>
                  <a:txBody>
                    <a:bodyPr/>
                    <a:lstStyle/>
                    <a:p>
                      <a:endParaRPr lang="en-US" dirty="0"/>
                    </a:p>
                  </a:txBody>
                  <a:tcPr/>
                </a:tc>
                <a:tc>
                  <a:txBody>
                    <a:bodyPr/>
                    <a:lstStyle/>
                    <a:p>
                      <a:endParaRPr lang="en-US" dirty="0"/>
                    </a:p>
                  </a:txBody>
                  <a:tcPr/>
                </a:tc>
              </a:tr>
              <a:tr h="1045804">
                <a:tc>
                  <a:txBody>
                    <a:bodyPr/>
                    <a:lstStyle/>
                    <a:p>
                      <a:endParaRPr lang="en-US" dirty="0"/>
                    </a:p>
                  </a:txBody>
                  <a:tcPr/>
                </a:tc>
                <a:tc>
                  <a:txBody>
                    <a:bodyPr/>
                    <a:lstStyle/>
                    <a:p>
                      <a:endParaRPr lang="en-US" dirty="0"/>
                    </a:p>
                  </a:txBody>
                  <a:tcPr/>
                </a:tc>
                <a:tc>
                  <a:txBody>
                    <a:bodyPr/>
                    <a:lstStyle/>
                    <a:p>
                      <a:endParaRPr lang="en-US" dirty="0"/>
                    </a:p>
                  </a:txBody>
                  <a:tcPr/>
                </a:tc>
              </a:tr>
              <a:tr h="1045804">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156" name="Oval 155"/>
          <p:cNvSpPr/>
          <p:nvPr/>
        </p:nvSpPr>
        <p:spPr>
          <a:xfrm>
            <a:off x="2065301" y="2429465"/>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57" name="Oval 156"/>
          <p:cNvSpPr/>
          <p:nvPr/>
        </p:nvSpPr>
        <p:spPr>
          <a:xfrm>
            <a:off x="2324531" y="2653085"/>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58" name="Oval 157"/>
          <p:cNvSpPr/>
          <p:nvPr/>
        </p:nvSpPr>
        <p:spPr>
          <a:xfrm>
            <a:off x="3024861" y="2463165"/>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59" name="Oval 158"/>
          <p:cNvSpPr/>
          <p:nvPr/>
        </p:nvSpPr>
        <p:spPr>
          <a:xfrm>
            <a:off x="3284091" y="2686785"/>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60" name="Oval 159"/>
          <p:cNvSpPr/>
          <p:nvPr/>
        </p:nvSpPr>
        <p:spPr>
          <a:xfrm>
            <a:off x="912001" y="3317805"/>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61" name="Oval 160"/>
          <p:cNvSpPr/>
          <p:nvPr/>
        </p:nvSpPr>
        <p:spPr>
          <a:xfrm>
            <a:off x="1171231" y="3541425"/>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62" name="Oval 161"/>
          <p:cNvSpPr/>
          <p:nvPr/>
        </p:nvSpPr>
        <p:spPr>
          <a:xfrm>
            <a:off x="2051521" y="1335515"/>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63" name="Oval 162"/>
          <p:cNvSpPr/>
          <p:nvPr/>
        </p:nvSpPr>
        <p:spPr>
          <a:xfrm>
            <a:off x="2310751" y="1559135"/>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64" name="Oval 163"/>
          <p:cNvSpPr/>
          <p:nvPr/>
        </p:nvSpPr>
        <p:spPr>
          <a:xfrm>
            <a:off x="947611" y="2356335"/>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65" name="Oval 164"/>
          <p:cNvSpPr/>
          <p:nvPr/>
        </p:nvSpPr>
        <p:spPr>
          <a:xfrm>
            <a:off x="1206841" y="2579955"/>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66" name="Oval 165"/>
          <p:cNvSpPr/>
          <p:nvPr/>
        </p:nvSpPr>
        <p:spPr>
          <a:xfrm>
            <a:off x="2099001" y="3353415"/>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67" name="Oval 166"/>
          <p:cNvSpPr/>
          <p:nvPr/>
        </p:nvSpPr>
        <p:spPr>
          <a:xfrm>
            <a:off x="2358231" y="3577035"/>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68" name="Oval 167"/>
          <p:cNvSpPr/>
          <p:nvPr/>
        </p:nvSpPr>
        <p:spPr>
          <a:xfrm>
            <a:off x="3234701" y="1414785"/>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69" name="Oval 168"/>
          <p:cNvSpPr/>
          <p:nvPr/>
        </p:nvSpPr>
        <p:spPr>
          <a:xfrm>
            <a:off x="1903351" y="1567185"/>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70" name="Oval 169"/>
          <p:cNvSpPr/>
          <p:nvPr/>
        </p:nvSpPr>
        <p:spPr>
          <a:xfrm>
            <a:off x="1096191" y="1436615"/>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71" name="Oval 170"/>
          <p:cNvSpPr/>
          <p:nvPr/>
        </p:nvSpPr>
        <p:spPr>
          <a:xfrm>
            <a:off x="2378151" y="2160685"/>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72" name="Oval 171"/>
          <p:cNvSpPr/>
          <p:nvPr/>
        </p:nvSpPr>
        <p:spPr>
          <a:xfrm>
            <a:off x="3232791" y="3525735"/>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73" name="TextBox 172"/>
          <p:cNvSpPr txBox="1"/>
          <p:nvPr/>
        </p:nvSpPr>
        <p:spPr>
          <a:xfrm>
            <a:off x="1889749" y="2285956"/>
            <a:ext cx="451043" cy="307777"/>
          </a:xfrm>
          <a:prstGeom prst="rect">
            <a:avLst/>
          </a:prstGeom>
          <a:noFill/>
        </p:spPr>
        <p:txBody>
          <a:bodyPr wrap="square" rtlCol="0">
            <a:spAutoFit/>
          </a:bodyPr>
          <a:lstStyle/>
          <a:p>
            <a:r>
              <a:rPr lang="en-US" sz="1400" dirty="0" smtClean="0"/>
              <a:t>1</a:t>
            </a:r>
            <a:endParaRPr lang="en-US" sz="1400" dirty="0"/>
          </a:p>
        </p:txBody>
      </p:sp>
      <p:sp>
        <p:nvSpPr>
          <p:cNvPr id="174" name="TextBox 173"/>
          <p:cNvSpPr txBox="1"/>
          <p:nvPr/>
        </p:nvSpPr>
        <p:spPr>
          <a:xfrm>
            <a:off x="1902054" y="3193056"/>
            <a:ext cx="451043" cy="307777"/>
          </a:xfrm>
          <a:prstGeom prst="rect">
            <a:avLst/>
          </a:prstGeom>
          <a:noFill/>
        </p:spPr>
        <p:txBody>
          <a:bodyPr wrap="square" rtlCol="0">
            <a:spAutoFit/>
          </a:bodyPr>
          <a:lstStyle/>
          <a:p>
            <a:r>
              <a:rPr lang="en-US" sz="1400" dirty="0"/>
              <a:t>2</a:t>
            </a:r>
          </a:p>
        </p:txBody>
      </p:sp>
      <p:sp>
        <p:nvSpPr>
          <p:cNvPr id="175" name="TextBox 174"/>
          <p:cNvSpPr txBox="1"/>
          <p:nvPr/>
        </p:nvSpPr>
        <p:spPr>
          <a:xfrm>
            <a:off x="3091834" y="3333876"/>
            <a:ext cx="451043" cy="307777"/>
          </a:xfrm>
          <a:prstGeom prst="rect">
            <a:avLst/>
          </a:prstGeom>
          <a:noFill/>
        </p:spPr>
        <p:txBody>
          <a:bodyPr wrap="square" rtlCol="0">
            <a:spAutoFit/>
          </a:bodyPr>
          <a:lstStyle/>
          <a:p>
            <a:r>
              <a:rPr lang="en-US" sz="1400" dirty="0" smtClean="0"/>
              <a:t>3</a:t>
            </a:r>
            <a:endParaRPr lang="en-US" sz="1400" dirty="0"/>
          </a:p>
        </p:txBody>
      </p:sp>
      <p:sp>
        <p:nvSpPr>
          <p:cNvPr id="176" name="TextBox 175"/>
          <p:cNvSpPr txBox="1"/>
          <p:nvPr/>
        </p:nvSpPr>
        <p:spPr>
          <a:xfrm>
            <a:off x="3137293" y="2252623"/>
            <a:ext cx="451043" cy="307777"/>
          </a:xfrm>
          <a:prstGeom prst="rect">
            <a:avLst/>
          </a:prstGeom>
          <a:noFill/>
        </p:spPr>
        <p:txBody>
          <a:bodyPr wrap="square" rtlCol="0">
            <a:spAutoFit/>
          </a:bodyPr>
          <a:lstStyle/>
          <a:p>
            <a:r>
              <a:rPr lang="en-US" sz="1400" dirty="0"/>
              <a:t>4</a:t>
            </a:r>
          </a:p>
        </p:txBody>
      </p:sp>
      <p:sp>
        <p:nvSpPr>
          <p:cNvPr id="177" name="TextBox 176"/>
          <p:cNvSpPr txBox="1"/>
          <p:nvPr/>
        </p:nvSpPr>
        <p:spPr>
          <a:xfrm>
            <a:off x="3420263" y="2583073"/>
            <a:ext cx="451043" cy="307777"/>
          </a:xfrm>
          <a:prstGeom prst="rect">
            <a:avLst/>
          </a:prstGeom>
          <a:noFill/>
        </p:spPr>
        <p:txBody>
          <a:bodyPr wrap="square" rtlCol="0">
            <a:spAutoFit/>
          </a:bodyPr>
          <a:lstStyle/>
          <a:p>
            <a:r>
              <a:rPr lang="en-US" sz="1400" dirty="0" smtClean="0"/>
              <a:t>5</a:t>
            </a:r>
            <a:endParaRPr lang="en-US" sz="1400" dirty="0"/>
          </a:p>
        </p:txBody>
      </p:sp>
      <p:sp>
        <p:nvSpPr>
          <p:cNvPr id="178" name="TextBox 177"/>
          <p:cNvSpPr txBox="1"/>
          <p:nvPr/>
        </p:nvSpPr>
        <p:spPr>
          <a:xfrm>
            <a:off x="981319" y="1600002"/>
            <a:ext cx="451043" cy="307777"/>
          </a:xfrm>
          <a:prstGeom prst="rect">
            <a:avLst/>
          </a:prstGeom>
          <a:noFill/>
        </p:spPr>
        <p:txBody>
          <a:bodyPr wrap="square" rtlCol="0">
            <a:spAutoFit/>
          </a:bodyPr>
          <a:lstStyle/>
          <a:p>
            <a:r>
              <a:rPr lang="en-US" sz="1400" dirty="0"/>
              <a:t>6</a:t>
            </a:r>
          </a:p>
        </p:txBody>
      </p:sp>
      <p:sp>
        <p:nvSpPr>
          <p:cNvPr id="179" name="TextBox 178"/>
          <p:cNvSpPr txBox="1"/>
          <p:nvPr/>
        </p:nvSpPr>
        <p:spPr>
          <a:xfrm>
            <a:off x="1996241" y="1095858"/>
            <a:ext cx="451043" cy="307777"/>
          </a:xfrm>
          <a:prstGeom prst="rect">
            <a:avLst/>
          </a:prstGeom>
          <a:noFill/>
        </p:spPr>
        <p:txBody>
          <a:bodyPr wrap="square" rtlCol="0">
            <a:spAutoFit/>
          </a:bodyPr>
          <a:lstStyle/>
          <a:p>
            <a:r>
              <a:rPr lang="en-US" sz="1400" dirty="0" smtClean="0"/>
              <a:t>7</a:t>
            </a:r>
            <a:endParaRPr lang="en-US" sz="1400" dirty="0"/>
          </a:p>
        </p:txBody>
      </p:sp>
      <p:sp>
        <p:nvSpPr>
          <p:cNvPr id="180" name="TextBox 179"/>
          <p:cNvSpPr txBox="1"/>
          <p:nvPr/>
        </p:nvSpPr>
        <p:spPr>
          <a:xfrm>
            <a:off x="2235717" y="1303013"/>
            <a:ext cx="451043" cy="307777"/>
          </a:xfrm>
          <a:prstGeom prst="rect">
            <a:avLst/>
          </a:prstGeom>
          <a:noFill/>
        </p:spPr>
        <p:txBody>
          <a:bodyPr wrap="square" rtlCol="0">
            <a:spAutoFit/>
          </a:bodyPr>
          <a:lstStyle/>
          <a:p>
            <a:r>
              <a:rPr lang="en-US" sz="1400" dirty="0" smtClean="0"/>
              <a:t>10</a:t>
            </a:r>
            <a:endParaRPr lang="en-US" sz="1400" dirty="0"/>
          </a:p>
        </p:txBody>
      </p:sp>
      <p:sp>
        <p:nvSpPr>
          <p:cNvPr id="181" name="TextBox 180"/>
          <p:cNvSpPr txBox="1"/>
          <p:nvPr/>
        </p:nvSpPr>
        <p:spPr>
          <a:xfrm>
            <a:off x="3288780" y="1180742"/>
            <a:ext cx="451043" cy="307777"/>
          </a:xfrm>
          <a:prstGeom prst="rect">
            <a:avLst/>
          </a:prstGeom>
          <a:noFill/>
        </p:spPr>
        <p:txBody>
          <a:bodyPr wrap="square" rtlCol="0">
            <a:spAutoFit/>
          </a:bodyPr>
          <a:lstStyle/>
          <a:p>
            <a:r>
              <a:rPr lang="en-US" sz="1400" dirty="0" smtClean="0"/>
              <a:t>12</a:t>
            </a:r>
            <a:endParaRPr lang="en-US" sz="1400" dirty="0"/>
          </a:p>
        </p:txBody>
      </p:sp>
      <p:sp>
        <p:nvSpPr>
          <p:cNvPr id="182" name="TextBox 181"/>
          <p:cNvSpPr txBox="1"/>
          <p:nvPr/>
        </p:nvSpPr>
        <p:spPr>
          <a:xfrm>
            <a:off x="1019666" y="2691622"/>
            <a:ext cx="451043" cy="307777"/>
          </a:xfrm>
          <a:prstGeom prst="rect">
            <a:avLst/>
          </a:prstGeom>
          <a:noFill/>
        </p:spPr>
        <p:txBody>
          <a:bodyPr wrap="square" rtlCol="0">
            <a:spAutoFit/>
          </a:bodyPr>
          <a:lstStyle/>
          <a:p>
            <a:r>
              <a:rPr lang="en-US" sz="1400" dirty="0" smtClean="0"/>
              <a:t>8</a:t>
            </a:r>
            <a:endParaRPr lang="en-US" sz="1400" dirty="0"/>
          </a:p>
        </p:txBody>
      </p:sp>
      <p:sp>
        <p:nvSpPr>
          <p:cNvPr id="183" name="TextBox 182"/>
          <p:cNvSpPr txBox="1"/>
          <p:nvPr/>
        </p:nvSpPr>
        <p:spPr>
          <a:xfrm>
            <a:off x="2122151" y="3599490"/>
            <a:ext cx="451043" cy="307777"/>
          </a:xfrm>
          <a:prstGeom prst="rect">
            <a:avLst/>
          </a:prstGeom>
          <a:noFill/>
        </p:spPr>
        <p:txBody>
          <a:bodyPr wrap="square" rtlCol="0">
            <a:spAutoFit/>
          </a:bodyPr>
          <a:lstStyle/>
          <a:p>
            <a:r>
              <a:rPr lang="en-US" sz="1400" dirty="0" smtClean="0"/>
              <a:t>9</a:t>
            </a:r>
            <a:endParaRPr lang="en-US" sz="1400" dirty="0"/>
          </a:p>
        </p:txBody>
      </p:sp>
      <p:sp>
        <p:nvSpPr>
          <p:cNvPr id="184" name="TextBox 183"/>
          <p:cNvSpPr txBox="1"/>
          <p:nvPr/>
        </p:nvSpPr>
        <p:spPr>
          <a:xfrm>
            <a:off x="898919" y="3580440"/>
            <a:ext cx="451043" cy="307777"/>
          </a:xfrm>
          <a:prstGeom prst="rect">
            <a:avLst/>
          </a:prstGeom>
          <a:noFill/>
        </p:spPr>
        <p:txBody>
          <a:bodyPr wrap="square" rtlCol="0">
            <a:spAutoFit/>
          </a:bodyPr>
          <a:lstStyle/>
          <a:p>
            <a:r>
              <a:rPr lang="en-US" sz="1400" dirty="0" smtClean="0"/>
              <a:t>11</a:t>
            </a:r>
            <a:endParaRPr lang="en-US" sz="1400" dirty="0"/>
          </a:p>
        </p:txBody>
      </p:sp>
      <p:sp>
        <p:nvSpPr>
          <p:cNvPr id="185" name="TextBox 184"/>
          <p:cNvSpPr txBox="1"/>
          <p:nvPr/>
        </p:nvSpPr>
        <p:spPr>
          <a:xfrm>
            <a:off x="1907188" y="1722703"/>
            <a:ext cx="451043" cy="307777"/>
          </a:xfrm>
          <a:prstGeom prst="rect">
            <a:avLst/>
          </a:prstGeom>
          <a:noFill/>
        </p:spPr>
        <p:txBody>
          <a:bodyPr wrap="square" rtlCol="0">
            <a:spAutoFit/>
          </a:bodyPr>
          <a:lstStyle/>
          <a:p>
            <a:r>
              <a:rPr lang="en-US" sz="1400" dirty="0" smtClean="0"/>
              <a:t>13</a:t>
            </a:r>
            <a:endParaRPr lang="en-US" sz="1400" dirty="0"/>
          </a:p>
        </p:txBody>
      </p:sp>
      <p:sp>
        <p:nvSpPr>
          <p:cNvPr id="186" name="TextBox 185"/>
          <p:cNvSpPr txBox="1"/>
          <p:nvPr/>
        </p:nvSpPr>
        <p:spPr>
          <a:xfrm>
            <a:off x="698350" y="2449806"/>
            <a:ext cx="451043" cy="307777"/>
          </a:xfrm>
          <a:prstGeom prst="rect">
            <a:avLst/>
          </a:prstGeom>
          <a:noFill/>
        </p:spPr>
        <p:txBody>
          <a:bodyPr wrap="square" rtlCol="0">
            <a:spAutoFit/>
          </a:bodyPr>
          <a:lstStyle/>
          <a:p>
            <a:r>
              <a:rPr lang="en-US" sz="1400" dirty="0" smtClean="0"/>
              <a:t>14</a:t>
            </a:r>
            <a:endParaRPr lang="en-US" sz="1400" dirty="0"/>
          </a:p>
        </p:txBody>
      </p:sp>
      <p:sp>
        <p:nvSpPr>
          <p:cNvPr id="187" name="TextBox 186"/>
          <p:cNvSpPr txBox="1"/>
          <p:nvPr/>
        </p:nvSpPr>
        <p:spPr>
          <a:xfrm>
            <a:off x="2061490" y="2039726"/>
            <a:ext cx="451043" cy="307777"/>
          </a:xfrm>
          <a:prstGeom prst="rect">
            <a:avLst/>
          </a:prstGeom>
          <a:noFill/>
        </p:spPr>
        <p:txBody>
          <a:bodyPr wrap="square" rtlCol="0">
            <a:spAutoFit/>
          </a:bodyPr>
          <a:lstStyle/>
          <a:p>
            <a:r>
              <a:rPr lang="en-US" sz="1400" dirty="0" smtClean="0"/>
              <a:t>15</a:t>
            </a:r>
            <a:endParaRPr lang="en-US" sz="1400" dirty="0"/>
          </a:p>
        </p:txBody>
      </p:sp>
      <p:sp>
        <p:nvSpPr>
          <p:cNvPr id="188" name="TextBox 187"/>
          <p:cNvSpPr txBox="1"/>
          <p:nvPr/>
        </p:nvSpPr>
        <p:spPr>
          <a:xfrm>
            <a:off x="2008286" y="2688698"/>
            <a:ext cx="451043" cy="307777"/>
          </a:xfrm>
          <a:prstGeom prst="rect">
            <a:avLst/>
          </a:prstGeom>
          <a:noFill/>
        </p:spPr>
        <p:txBody>
          <a:bodyPr wrap="square" rtlCol="0">
            <a:spAutoFit/>
          </a:bodyPr>
          <a:lstStyle/>
          <a:p>
            <a:r>
              <a:rPr lang="en-US" sz="1400" dirty="0" smtClean="0"/>
              <a:t>16</a:t>
            </a:r>
            <a:endParaRPr lang="en-US" sz="1400" dirty="0"/>
          </a:p>
        </p:txBody>
      </p:sp>
      <p:sp>
        <p:nvSpPr>
          <p:cNvPr id="189" name="TextBox 188"/>
          <p:cNvSpPr txBox="1"/>
          <p:nvPr/>
        </p:nvSpPr>
        <p:spPr>
          <a:xfrm>
            <a:off x="636432" y="3219576"/>
            <a:ext cx="451043" cy="307777"/>
          </a:xfrm>
          <a:prstGeom prst="rect">
            <a:avLst/>
          </a:prstGeom>
          <a:noFill/>
        </p:spPr>
        <p:txBody>
          <a:bodyPr wrap="square" rtlCol="0">
            <a:spAutoFit/>
          </a:bodyPr>
          <a:lstStyle/>
          <a:p>
            <a:r>
              <a:rPr lang="en-US" sz="1400" dirty="0" smtClean="0"/>
              <a:t>17</a:t>
            </a:r>
            <a:endParaRPr lang="en-US" sz="1400" dirty="0"/>
          </a:p>
        </p:txBody>
      </p:sp>
      <p:graphicFrame>
        <p:nvGraphicFramePr>
          <p:cNvPr id="190" name="Table 189"/>
          <p:cNvGraphicFramePr>
            <a:graphicFrameLocks noGrp="1"/>
          </p:cNvGraphicFramePr>
          <p:nvPr>
            <p:extLst/>
          </p:nvPr>
        </p:nvGraphicFramePr>
        <p:xfrm>
          <a:off x="5105742" y="996099"/>
          <a:ext cx="3389991" cy="3137412"/>
        </p:xfrm>
        <a:graphic>
          <a:graphicData uri="http://schemas.openxmlformats.org/drawingml/2006/table">
            <a:tbl>
              <a:tblPr firstRow="1" bandRow="1">
                <a:tableStyleId>{5940675A-B579-460E-94D1-54222C63F5DA}</a:tableStyleId>
              </a:tblPr>
              <a:tblGrid>
                <a:gridCol w="1129997"/>
                <a:gridCol w="1129997"/>
                <a:gridCol w="1129997"/>
              </a:tblGrid>
              <a:tr h="1045804">
                <a:tc>
                  <a:txBody>
                    <a:bodyPr/>
                    <a:lstStyle/>
                    <a:p>
                      <a:endParaRPr lang="en-US" dirty="0"/>
                    </a:p>
                  </a:txBody>
                  <a:tcPr/>
                </a:tc>
                <a:tc>
                  <a:txBody>
                    <a:bodyPr/>
                    <a:lstStyle/>
                    <a:p>
                      <a:endParaRPr lang="en-US"/>
                    </a:p>
                  </a:txBody>
                  <a:tcPr/>
                </a:tc>
                <a:tc>
                  <a:txBody>
                    <a:bodyPr/>
                    <a:lstStyle/>
                    <a:p>
                      <a:endParaRPr lang="en-US" dirty="0"/>
                    </a:p>
                  </a:txBody>
                  <a:tcPr/>
                </a:tc>
              </a:tr>
              <a:tr h="1045804">
                <a:tc>
                  <a:txBody>
                    <a:bodyPr/>
                    <a:lstStyle/>
                    <a:p>
                      <a:endParaRPr lang="en-US" dirty="0"/>
                    </a:p>
                  </a:txBody>
                  <a:tcPr/>
                </a:tc>
                <a:tc>
                  <a:txBody>
                    <a:bodyPr/>
                    <a:lstStyle/>
                    <a:p>
                      <a:endParaRPr lang="en-US" dirty="0"/>
                    </a:p>
                  </a:txBody>
                  <a:tcPr/>
                </a:tc>
                <a:tc>
                  <a:txBody>
                    <a:bodyPr/>
                    <a:lstStyle/>
                    <a:p>
                      <a:endParaRPr lang="en-US" dirty="0"/>
                    </a:p>
                  </a:txBody>
                  <a:tcPr/>
                </a:tc>
              </a:tr>
              <a:tr h="1045804">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191" name="Oval 190"/>
          <p:cNvSpPr/>
          <p:nvPr/>
        </p:nvSpPr>
        <p:spPr>
          <a:xfrm>
            <a:off x="6621318" y="2436074"/>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92" name="Oval 191"/>
          <p:cNvSpPr/>
          <p:nvPr/>
        </p:nvSpPr>
        <p:spPr>
          <a:xfrm>
            <a:off x="6880548" y="2659694"/>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93" name="Oval 192"/>
          <p:cNvSpPr/>
          <p:nvPr/>
        </p:nvSpPr>
        <p:spPr>
          <a:xfrm>
            <a:off x="7580878" y="2469774"/>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94" name="Oval 193"/>
          <p:cNvSpPr/>
          <p:nvPr/>
        </p:nvSpPr>
        <p:spPr>
          <a:xfrm>
            <a:off x="7840108" y="2693394"/>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95" name="Oval 194"/>
          <p:cNvSpPr/>
          <p:nvPr/>
        </p:nvSpPr>
        <p:spPr>
          <a:xfrm>
            <a:off x="5468018" y="3324414"/>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96" name="Oval 195"/>
          <p:cNvSpPr/>
          <p:nvPr/>
        </p:nvSpPr>
        <p:spPr>
          <a:xfrm>
            <a:off x="5727248" y="3548034"/>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97" name="Oval 196"/>
          <p:cNvSpPr/>
          <p:nvPr/>
        </p:nvSpPr>
        <p:spPr>
          <a:xfrm>
            <a:off x="6607538" y="1342124"/>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98" name="Oval 197"/>
          <p:cNvSpPr/>
          <p:nvPr/>
        </p:nvSpPr>
        <p:spPr>
          <a:xfrm>
            <a:off x="6866768" y="1565744"/>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99" name="Oval 198"/>
          <p:cNvSpPr/>
          <p:nvPr/>
        </p:nvSpPr>
        <p:spPr>
          <a:xfrm>
            <a:off x="5503628" y="2362944"/>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00" name="Oval 199"/>
          <p:cNvSpPr/>
          <p:nvPr/>
        </p:nvSpPr>
        <p:spPr>
          <a:xfrm>
            <a:off x="5762858" y="2586564"/>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01" name="Oval 200"/>
          <p:cNvSpPr/>
          <p:nvPr/>
        </p:nvSpPr>
        <p:spPr>
          <a:xfrm>
            <a:off x="6655018" y="3360024"/>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02" name="Oval 201"/>
          <p:cNvSpPr/>
          <p:nvPr/>
        </p:nvSpPr>
        <p:spPr>
          <a:xfrm>
            <a:off x="6914248" y="3583644"/>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03" name="Oval 202"/>
          <p:cNvSpPr/>
          <p:nvPr/>
        </p:nvSpPr>
        <p:spPr>
          <a:xfrm>
            <a:off x="7790718" y="1421394"/>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04" name="Oval 203"/>
          <p:cNvSpPr/>
          <p:nvPr/>
        </p:nvSpPr>
        <p:spPr>
          <a:xfrm>
            <a:off x="6459368" y="1573794"/>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05" name="Oval 204"/>
          <p:cNvSpPr/>
          <p:nvPr/>
        </p:nvSpPr>
        <p:spPr>
          <a:xfrm>
            <a:off x="5652208" y="1443224"/>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06" name="Oval 205"/>
          <p:cNvSpPr/>
          <p:nvPr/>
        </p:nvSpPr>
        <p:spPr>
          <a:xfrm>
            <a:off x="6934168" y="2167294"/>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07" name="Oval 206"/>
          <p:cNvSpPr/>
          <p:nvPr/>
        </p:nvSpPr>
        <p:spPr>
          <a:xfrm>
            <a:off x="7788808" y="3532344"/>
            <a:ext cx="201782" cy="22553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08" name="TextBox 207"/>
          <p:cNvSpPr txBox="1"/>
          <p:nvPr/>
        </p:nvSpPr>
        <p:spPr>
          <a:xfrm>
            <a:off x="6350806" y="2254465"/>
            <a:ext cx="451043" cy="307777"/>
          </a:xfrm>
          <a:prstGeom prst="rect">
            <a:avLst/>
          </a:prstGeom>
          <a:noFill/>
        </p:spPr>
        <p:txBody>
          <a:bodyPr wrap="square" rtlCol="0">
            <a:spAutoFit/>
          </a:bodyPr>
          <a:lstStyle/>
          <a:p>
            <a:r>
              <a:rPr lang="en-US" sz="1400" dirty="0" smtClean="0"/>
              <a:t>10</a:t>
            </a:r>
            <a:endParaRPr lang="en-US" sz="1400" dirty="0"/>
          </a:p>
        </p:txBody>
      </p:sp>
      <p:sp>
        <p:nvSpPr>
          <p:cNvPr id="209" name="TextBox 208"/>
          <p:cNvSpPr txBox="1"/>
          <p:nvPr/>
        </p:nvSpPr>
        <p:spPr>
          <a:xfrm>
            <a:off x="6398866" y="3180615"/>
            <a:ext cx="451043" cy="307777"/>
          </a:xfrm>
          <a:prstGeom prst="rect">
            <a:avLst/>
          </a:prstGeom>
          <a:noFill/>
        </p:spPr>
        <p:txBody>
          <a:bodyPr wrap="square" rtlCol="0">
            <a:spAutoFit/>
          </a:bodyPr>
          <a:lstStyle/>
          <a:p>
            <a:r>
              <a:rPr lang="en-US" sz="1400" dirty="0" smtClean="0"/>
              <a:t>15</a:t>
            </a:r>
            <a:endParaRPr lang="en-US" sz="1400" dirty="0"/>
          </a:p>
        </p:txBody>
      </p:sp>
      <p:sp>
        <p:nvSpPr>
          <p:cNvPr id="210" name="TextBox 209"/>
          <p:cNvSpPr txBox="1"/>
          <p:nvPr/>
        </p:nvSpPr>
        <p:spPr>
          <a:xfrm>
            <a:off x="7638326" y="3273810"/>
            <a:ext cx="451043" cy="307777"/>
          </a:xfrm>
          <a:prstGeom prst="rect">
            <a:avLst/>
          </a:prstGeom>
          <a:noFill/>
        </p:spPr>
        <p:txBody>
          <a:bodyPr wrap="square" rtlCol="0">
            <a:spAutoFit/>
          </a:bodyPr>
          <a:lstStyle/>
          <a:p>
            <a:r>
              <a:rPr lang="en-US" sz="1400" dirty="0" smtClean="0"/>
              <a:t>17</a:t>
            </a:r>
            <a:endParaRPr lang="en-US" sz="1400" dirty="0"/>
          </a:p>
        </p:txBody>
      </p:sp>
      <p:sp>
        <p:nvSpPr>
          <p:cNvPr id="211" name="TextBox 210"/>
          <p:cNvSpPr txBox="1"/>
          <p:nvPr/>
        </p:nvSpPr>
        <p:spPr>
          <a:xfrm>
            <a:off x="7636160" y="2202082"/>
            <a:ext cx="451043" cy="307777"/>
          </a:xfrm>
          <a:prstGeom prst="rect">
            <a:avLst/>
          </a:prstGeom>
          <a:noFill/>
        </p:spPr>
        <p:txBody>
          <a:bodyPr wrap="square" rtlCol="0">
            <a:spAutoFit/>
          </a:bodyPr>
          <a:lstStyle/>
          <a:p>
            <a:r>
              <a:rPr lang="en-US" sz="1400" dirty="0" smtClean="0"/>
              <a:t>11</a:t>
            </a:r>
            <a:endParaRPr lang="en-US" sz="1400" dirty="0"/>
          </a:p>
        </p:txBody>
      </p:sp>
      <p:sp>
        <p:nvSpPr>
          <p:cNvPr id="212" name="TextBox 211"/>
          <p:cNvSpPr txBox="1"/>
          <p:nvPr/>
        </p:nvSpPr>
        <p:spPr>
          <a:xfrm>
            <a:off x="7938180" y="2532532"/>
            <a:ext cx="451043" cy="307777"/>
          </a:xfrm>
          <a:prstGeom prst="rect">
            <a:avLst/>
          </a:prstGeom>
          <a:noFill/>
        </p:spPr>
        <p:txBody>
          <a:bodyPr wrap="square" rtlCol="0">
            <a:spAutoFit/>
          </a:bodyPr>
          <a:lstStyle/>
          <a:p>
            <a:r>
              <a:rPr lang="en-US" sz="1400" dirty="0" smtClean="0"/>
              <a:t>12</a:t>
            </a:r>
            <a:endParaRPr lang="en-US" sz="1400" dirty="0"/>
          </a:p>
        </p:txBody>
      </p:sp>
      <p:sp>
        <p:nvSpPr>
          <p:cNvPr id="213" name="TextBox 212"/>
          <p:cNvSpPr txBox="1"/>
          <p:nvPr/>
        </p:nvSpPr>
        <p:spPr>
          <a:xfrm>
            <a:off x="5537336" y="1606611"/>
            <a:ext cx="451043" cy="307777"/>
          </a:xfrm>
          <a:prstGeom prst="rect">
            <a:avLst/>
          </a:prstGeom>
          <a:noFill/>
        </p:spPr>
        <p:txBody>
          <a:bodyPr wrap="square" rtlCol="0">
            <a:spAutoFit/>
          </a:bodyPr>
          <a:lstStyle/>
          <a:p>
            <a:r>
              <a:rPr lang="en-US" sz="1400" dirty="0" smtClean="0"/>
              <a:t>1</a:t>
            </a:r>
            <a:endParaRPr lang="en-US" sz="1400" dirty="0"/>
          </a:p>
        </p:txBody>
      </p:sp>
      <p:sp>
        <p:nvSpPr>
          <p:cNvPr id="214" name="TextBox 213"/>
          <p:cNvSpPr txBox="1"/>
          <p:nvPr/>
        </p:nvSpPr>
        <p:spPr>
          <a:xfrm>
            <a:off x="6466533" y="1121517"/>
            <a:ext cx="451043" cy="307777"/>
          </a:xfrm>
          <a:prstGeom prst="rect">
            <a:avLst/>
          </a:prstGeom>
          <a:noFill/>
        </p:spPr>
        <p:txBody>
          <a:bodyPr wrap="square" rtlCol="0">
            <a:spAutoFit/>
          </a:bodyPr>
          <a:lstStyle/>
          <a:p>
            <a:r>
              <a:rPr lang="en-US" sz="1400" dirty="0"/>
              <a:t>2</a:t>
            </a:r>
          </a:p>
        </p:txBody>
      </p:sp>
      <p:sp>
        <p:nvSpPr>
          <p:cNvPr id="215" name="TextBox 214"/>
          <p:cNvSpPr txBox="1"/>
          <p:nvPr/>
        </p:nvSpPr>
        <p:spPr>
          <a:xfrm>
            <a:off x="6801259" y="1309622"/>
            <a:ext cx="451043" cy="307777"/>
          </a:xfrm>
          <a:prstGeom prst="rect">
            <a:avLst/>
          </a:prstGeom>
          <a:noFill/>
        </p:spPr>
        <p:txBody>
          <a:bodyPr wrap="square" rtlCol="0">
            <a:spAutoFit/>
          </a:bodyPr>
          <a:lstStyle/>
          <a:p>
            <a:r>
              <a:rPr lang="en-US" sz="1400" dirty="0"/>
              <a:t>4</a:t>
            </a:r>
          </a:p>
        </p:txBody>
      </p:sp>
      <p:sp>
        <p:nvSpPr>
          <p:cNvPr id="216" name="TextBox 215"/>
          <p:cNvSpPr txBox="1"/>
          <p:nvPr/>
        </p:nvSpPr>
        <p:spPr>
          <a:xfrm>
            <a:off x="7854322" y="1196876"/>
            <a:ext cx="451043" cy="307777"/>
          </a:xfrm>
          <a:prstGeom prst="rect">
            <a:avLst/>
          </a:prstGeom>
          <a:noFill/>
        </p:spPr>
        <p:txBody>
          <a:bodyPr wrap="square" rtlCol="0">
            <a:spAutoFit/>
          </a:bodyPr>
          <a:lstStyle/>
          <a:p>
            <a:r>
              <a:rPr lang="en-US" sz="1400" dirty="0"/>
              <a:t>5</a:t>
            </a:r>
          </a:p>
        </p:txBody>
      </p:sp>
      <p:sp>
        <p:nvSpPr>
          <p:cNvPr id="217" name="TextBox 216"/>
          <p:cNvSpPr txBox="1"/>
          <p:nvPr/>
        </p:nvSpPr>
        <p:spPr>
          <a:xfrm>
            <a:off x="5594733" y="2698231"/>
            <a:ext cx="451043" cy="307777"/>
          </a:xfrm>
          <a:prstGeom prst="rect">
            <a:avLst/>
          </a:prstGeom>
          <a:noFill/>
        </p:spPr>
        <p:txBody>
          <a:bodyPr wrap="square" rtlCol="0">
            <a:spAutoFit/>
          </a:bodyPr>
          <a:lstStyle/>
          <a:p>
            <a:r>
              <a:rPr lang="en-US" sz="1400" dirty="0"/>
              <a:t>7</a:t>
            </a:r>
          </a:p>
        </p:txBody>
      </p:sp>
      <p:sp>
        <p:nvSpPr>
          <p:cNvPr id="218" name="TextBox 217"/>
          <p:cNvSpPr txBox="1"/>
          <p:nvPr/>
        </p:nvSpPr>
        <p:spPr>
          <a:xfrm>
            <a:off x="6633323" y="3598919"/>
            <a:ext cx="451043" cy="307777"/>
          </a:xfrm>
          <a:prstGeom prst="rect">
            <a:avLst/>
          </a:prstGeom>
          <a:noFill/>
        </p:spPr>
        <p:txBody>
          <a:bodyPr wrap="square" rtlCol="0">
            <a:spAutoFit/>
          </a:bodyPr>
          <a:lstStyle/>
          <a:p>
            <a:r>
              <a:rPr lang="en-US" sz="1400" dirty="0" smtClean="0"/>
              <a:t>16</a:t>
            </a:r>
            <a:endParaRPr lang="en-US" sz="1400" dirty="0"/>
          </a:p>
        </p:txBody>
      </p:sp>
      <p:sp>
        <p:nvSpPr>
          <p:cNvPr id="219" name="TextBox 218"/>
          <p:cNvSpPr txBox="1"/>
          <p:nvPr/>
        </p:nvSpPr>
        <p:spPr>
          <a:xfrm>
            <a:off x="5416836" y="3587049"/>
            <a:ext cx="451043" cy="307777"/>
          </a:xfrm>
          <a:prstGeom prst="rect">
            <a:avLst/>
          </a:prstGeom>
          <a:noFill/>
        </p:spPr>
        <p:txBody>
          <a:bodyPr wrap="square" rtlCol="0">
            <a:spAutoFit/>
          </a:bodyPr>
          <a:lstStyle/>
          <a:p>
            <a:r>
              <a:rPr lang="en-US" sz="1400" dirty="0" smtClean="0"/>
              <a:t>14</a:t>
            </a:r>
            <a:endParaRPr lang="en-US" sz="1400" dirty="0"/>
          </a:p>
        </p:txBody>
      </p:sp>
      <p:sp>
        <p:nvSpPr>
          <p:cNvPr id="220" name="TextBox 219"/>
          <p:cNvSpPr txBox="1"/>
          <p:nvPr/>
        </p:nvSpPr>
        <p:spPr>
          <a:xfrm>
            <a:off x="6539405" y="1700737"/>
            <a:ext cx="451043" cy="307777"/>
          </a:xfrm>
          <a:prstGeom prst="rect">
            <a:avLst/>
          </a:prstGeom>
          <a:noFill/>
        </p:spPr>
        <p:txBody>
          <a:bodyPr wrap="square" rtlCol="0">
            <a:spAutoFit/>
          </a:bodyPr>
          <a:lstStyle/>
          <a:p>
            <a:r>
              <a:rPr lang="en-US" sz="1400" dirty="0" smtClean="0"/>
              <a:t>3</a:t>
            </a:r>
            <a:endParaRPr lang="en-US" sz="1400" dirty="0"/>
          </a:p>
        </p:txBody>
      </p:sp>
      <p:sp>
        <p:nvSpPr>
          <p:cNvPr id="221" name="TextBox 220"/>
          <p:cNvSpPr txBox="1"/>
          <p:nvPr/>
        </p:nvSpPr>
        <p:spPr>
          <a:xfrm>
            <a:off x="5301992" y="2418315"/>
            <a:ext cx="451043" cy="307777"/>
          </a:xfrm>
          <a:prstGeom prst="rect">
            <a:avLst/>
          </a:prstGeom>
          <a:noFill/>
        </p:spPr>
        <p:txBody>
          <a:bodyPr wrap="square" rtlCol="0">
            <a:spAutoFit/>
          </a:bodyPr>
          <a:lstStyle/>
          <a:p>
            <a:r>
              <a:rPr lang="en-US" sz="1400" dirty="0"/>
              <a:t>6</a:t>
            </a:r>
          </a:p>
        </p:txBody>
      </p:sp>
      <p:sp>
        <p:nvSpPr>
          <p:cNvPr id="222" name="TextBox 221"/>
          <p:cNvSpPr txBox="1"/>
          <p:nvPr/>
        </p:nvSpPr>
        <p:spPr>
          <a:xfrm>
            <a:off x="6731807" y="2046335"/>
            <a:ext cx="451043" cy="307777"/>
          </a:xfrm>
          <a:prstGeom prst="rect">
            <a:avLst/>
          </a:prstGeom>
          <a:noFill/>
        </p:spPr>
        <p:txBody>
          <a:bodyPr wrap="square" rtlCol="0">
            <a:spAutoFit/>
          </a:bodyPr>
          <a:lstStyle/>
          <a:p>
            <a:r>
              <a:rPr lang="en-US" sz="1400" dirty="0"/>
              <a:t>8</a:t>
            </a:r>
          </a:p>
        </p:txBody>
      </p:sp>
      <p:sp>
        <p:nvSpPr>
          <p:cNvPr id="223" name="TextBox 222"/>
          <p:cNvSpPr txBox="1"/>
          <p:nvPr/>
        </p:nvSpPr>
        <p:spPr>
          <a:xfrm>
            <a:off x="6647393" y="2695307"/>
            <a:ext cx="451043" cy="307777"/>
          </a:xfrm>
          <a:prstGeom prst="rect">
            <a:avLst/>
          </a:prstGeom>
          <a:noFill/>
        </p:spPr>
        <p:txBody>
          <a:bodyPr wrap="square" rtlCol="0">
            <a:spAutoFit/>
          </a:bodyPr>
          <a:lstStyle/>
          <a:p>
            <a:r>
              <a:rPr lang="en-US" sz="1400" dirty="0"/>
              <a:t>9</a:t>
            </a:r>
          </a:p>
        </p:txBody>
      </p:sp>
      <p:sp>
        <p:nvSpPr>
          <p:cNvPr id="224" name="TextBox 223"/>
          <p:cNvSpPr txBox="1"/>
          <p:nvPr/>
        </p:nvSpPr>
        <p:spPr>
          <a:xfrm>
            <a:off x="5163874" y="3226185"/>
            <a:ext cx="451043" cy="307777"/>
          </a:xfrm>
          <a:prstGeom prst="rect">
            <a:avLst/>
          </a:prstGeom>
          <a:noFill/>
        </p:spPr>
        <p:txBody>
          <a:bodyPr wrap="square" rtlCol="0">
            <a:spAutoFit/>
          </a:bodyPr>
          <a:lstStyle/>
          <a:p>
            <a:r>
              <a:rPr lang="en-US" sz="1400" dirty="0" smtClean="0"/>
              <a:t>13</a:t>
            </a:r>
            <a:endParaRPr lang="en-US" sz="1400" dirty="0"/>
          </a:p>
        </p:txBody>
      </p:sp>
      <p:sp>
        <p:nvSpPr>
          <p:cNvPr id="225" name="Right Arrow 224"/>
          <p:cNvSpPr/>
          <p:nvPr/>
        </p:nvSpPr>
        <p:spPr>
          <a:xfrm>
            <a:off x="4154340" y="2463165"/>
            <a:ext cx="759651"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26" name="TextBox 225"/>
          <p:cNvSpPr txBox="1"/>
          <p:nvPr/>
        </p:nvSpPr>
        <p:spPr>
          <a:xfrm>
            <a:off x="689079" y="4261723"/>
            <a:ext cx="7769122" cy="1938992"/>
          </a:xfrm>
          <a:prstGeom prst="rect">
            <a:avLst/>
          </a:prstGeom>
          <a:noFill/>
        </p:spPr>
        <p:txBody>
          <a:bodyPr wrap="square" rtlCol="0">
            <a:spAutoFit/>
          </a:bodyPr>
          <a:lstStyle/>
          <a:p>
            <a:pPr marL="285750" indent="-285750"/>
            <a:r>
              <a:rPr lang="en-US" sz="2000" dirty="0" smtClean="0"/>
              <a:t>     Spatial sorting (done at beginning of des time march) </a:t>
            </a:r>
          </a:p>
          <a:p>
            <a:pPr marL="285750" indent="-285750"/>
            <a:r>
              <a:rPr lang="en-US" sz="2000" kern="0" dirty="0" smtClean="0">
                <a:solidFill>
                  <a:schemeClr val="tx1"/>
                </a:solidFill>
                <a:ea typeface="MS PGothic" pitchFamily="34" charset="-128"/>
                <a:sym typeface="Symbol"/>
              </a:rPr>
              <a:t>        </a:t>
            </a:r>
            <a:r>
              <a:rPr lang="en-US" sz="2000" b="1" kern="0" dirty="0" smtClean="0">
                <a:solidFill>
                  <a:srgbClr val="FF0000"/>
                </a:solidFill>
                <a:ea typeface="MS PGothic" pitchFamily="34" charset="-128"/>
                <a:sym typeface="Symbol"/>
              </a:rPr>
              <a:t>increase </a:t>
            </a:r>
            <a:r>
              <a:rPr lang="en-US" sz="2000" b="1" dirty="0" smtClean="0">
                <a:solidFill>
                  <a:srgbClr val="FF0000"/>
                </a:solidFill>
              </a:rPr>
              <a:t>spatial data locality </a:t>
            </a:r>
            <a:r>
              <a:rPr lang="en-US" sz="2000" dirty="0" smtClean="0"/>
              <a:t>in memory while</a:t>
            </a:r>
            <a:endParaRPr lang="en-US" sz="2000" dirty="0"/>
          </a:p>
          <a:p>
            <a:pPr marL="1200150" lvl="2" indent="-285750">
              <a:buFont typeface="Wingdings" pitchFamily="2" charset="2"/>
              <a:buChar char="Ø"/>
            </a:pPr>
            <a:r>
              <a:rPr lang="en-US" sz="2000" dirty="0" smtClean="0"/>
              <a:t>Finding neighbors</a:t>
            </a:r>
          </a:p>
          <a:p>
            <a:pPr marL="1200150" lvl="2" indent="-285750">
              <a:buFont typeface="Wingdings" pitchFamily="2" charset="2"/>
              <a:buChar char="Ø"/>
            </a:pPr>
            <a:r>
              <a:rPr lang="en-US" sz="2000" dirty="0" smtClean="0"/>
              <a:t>Calculating inter particle forces</a:t>
            </a:r>
          </a:p>
          <a:p>
            <a:pPr marL="1200150" lvl="2" indent="-285750">
              <a:buFont typeface="Wingdings" pitchFamily="2" charset="2"/>
              <a:buChar char="Ø"/>
            </a:pPr>
            <a:r>
              <a:rPr lang="en-US" sz="2000" dirty="0" smtClean="0"/>
              <a:t>Drag calculations</a:t>
            </a:r>
          </a:p>
          <a:p>
            <a:pPr marL="1200150" lvl="2" indent="-285750">
              <a:buFont typeface="Wingdings" pitchFamily="2" charset="2"/>
              <a:buChar char="Ø"/>
            </a:pPr>
            <a:r>
              <a:rPr lang="en-US" sz="2000" dirty="0" smtClean="0"/>
              <a:t>Interpolating mean fields.</a:t>
            </a:r>
          </a:p>
        </p:txBody>
      </p:sp>
    </p:spTree>
    <p:extLst>
      <p:ext uri="{BB962C8B-B14F-4D97-AF65-F5344CB8AC3E}">
        <p14:creationId xmlns:p14="http://schemas.microsoft.com/office/powerpoint/2010/main" val="2262208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r>
              <a:rPr lang="en-US" altLang="en-US" dirty="0"/>
              <a:t>Preliminary </a:t>
            </a:r>
            <a:r>
              <a:rPr lang="en-US" altLang="en-US" dirty="0" smtClean="0"/>
              <a:t>Results: State-based sorting of particles </a:t>
            </a:r>
            <a:r>
              <a:rPr lang="en-US" dirty="0" smtClean="0"/>
              <a:t> </a:t>
            </a:r>
            <a:br>
              <a:rPr lang="en-US" dirty="0" smtClean="0"/>
            </a:br>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1"/>
          </p:nvPr>
        </p:nvSpPr>
        <p:spPr>
          <a:xfrm>
            <a:off x="7162800" y="6827520"/>
            <a:ext cx="1905000" cy="304800"/>
          </a:xfrm>
        </p:spPr>
        <p:txBody>
          <a:bodyPr/>
          <a:lstStyle/>
          <a:p>
            <a:pPr>
              <a:defRPr/>
            </a:pPr>
            <a:fld id="{EE1947F7-0D9A-4147-921B-FB64938FD14A}" type="slidenum">
              <a:rPr lang="en-US" smtClean="0"/>
              <a:pPr>
                <a:defRPr/>
              </a:pPr>
              <a:t>18</a:t>
            </a:fld>
            <a:endParaRPr lang="en-US" dirty="0"/>
          </a:p>
        </p:txBody>
      </p:sp>
      <p:sp>
        <p:nvSpPr>
          <p:cNvPr id="76" name="TextBox 75"/>
          <p:cNvSpPr txBox="1"/>
          <p:nvPr/>
        </p:nvSpPr>
        <p:spPr>
          <a:xfrm>
            <a:off x="2730074" y="3653571"/>
            <a:ext cx="3560783" cy="2308324"/>
          </a:xfrm>
          <a:prstGeom prst="rect">
            <a:avLst/>
          </a:prstGeom>
          <a:noFill/>
        </p:spPr>
        <p:txBody>
          <a:bodyPr wrap="square" rtlCol="0">
            <a:spAutoFit/>
          </a:bodyPr>
          <a:lstStyle/>
          <a:p>
            <a:r>
              <a:rPr lang="en-US" sz="1800" dirty="0" smtClean="0"/>
              <a:t>Do </a:t>
            </a:r>
            <a:r>
              <a:rPr lang="en-US" sz="1800" dirty="0" err="1" smtClean="0"/>
              <a:t>i</a:t>
            </a:r>
            <a:r>
              <a:rPr lang="en-US" sz="1800" dirty="0" smtClean="0"/>
              <a:t>=1,MAX_PIP</a:t>
            </a:r>
          </a:p>
          <a:p>
            <a:endParaRPr lang="en-US" sz="1800" dirty="0"/>
          </a:p>
          <a:p>
            <a:r>
              <a:rPr lang="en-US" sz="1800" dirty="0" smtClean="0"/>
              <a:t>If not a normal particle cycle</a:t>
            </a:r>
            <a:endParaRPr lang="en-US" sz="1800" dirty="0"/>
          </a:p>
          <a:p>
            <a:r>
              <a:rPr lang="en-US" sz="1800" dirty="0" smtClean="0"/>
              <a:t>If nonexistent particle cycle</a:t>
            </a:r>
          </a:p>
          <a:p>
            <a:endParaRPr lang="en-US" sz="1800" dirty="0" smtClean="0"/>
          </a:p>
          <a:p>
            <a:r>
              <a:rPr lang="en-US" sz="1800" dirty="0" smtClean="0"/>
              <a:t>!Do operations</a:t>
            </a:r>
            <a:endParaRPr lang="en-US" sz="1800" dirty="0"/>
          </a:p>
          <a:p>
            <a:r>
              <a:rPr lang="en-US" sz="1800" dirty="0" smtClean="0"/>
              <a:t>A(</a:t>
            </a:r>
            <a:r>
              <a:rPr lang="en-US" sz="1800" dirty="0" err="1" smtClean="0"/>
              <a:t>i</a:t>
            </a:r>
            <a:r>
              <a:rPr lang="en-US" sz="1800" dirty="0" smtClean="0"/>
              <a:t>) = B(</a:t>
            </a:r>
            <a:r>
              <a:rPr lang="en-US" sz="1800" dirty="0" err="1" smtClean="0"/>
              <a:t>i</a:t>
            </a:r>
            <a:r>
              <a:rPr lang="en-US" sz="1800" dirty="0" smtClean="0"/>
              <a:t>) + C(</a:t>
            </a:r>
            <a:r>
              <a:rPr lang="en-US" sz="1800" dirty="0" err="1" smtClean="0"/>
              <a:t>i</a:t>
            </a:r>
            <a:r>
              <a:rPr lang="en-US" sz="1800" dirty="0" smtClean="0"/>
              <a:t>)</a:t>
            </a:r>
          </a:p>
          <a:p>
            <a:r>
              <a:rPr lang="en-US" sz="1800" dirty="0" smtClean="0"/>
              <a:t>End Do</a:t>
            </a:r>
          </a:p>
        </p:txBody>
      </p:sp>
      <p:graphicFrame>
        <p:nvGraphicFramePr>
          <p:cNvPr id="77" name="Table 76"/>
          <p:cNvGraphicFramePr>
            <a:graphicFrameLocks noGrp="1"/>
          </p:cNvGraphicFramePr>
          <p:nvPr>
            <p:extLst>
              <p:ext uri="{D42A27DB-BD31-4B8C-83A1-F6EECF244321}">
                <p14:modId xmlns:p14="http://schemas.microsoft.com/office/powerpoint/2010/main" val="123634283"/>
              </p:ext>
            </p:extLst>
          </p:nvPr>
        </p:nvGraphicFramePr>
        <p:xfrm>
          <a:off x="2511840" y="1027194"/>
          <a:ext cx="6038811" cy="370840"/>
        </p:xfrm>
        <a:graphic>
          <a:graphicData uri="http://schemas.openxmlformats.org/drawingml/2006/table">
            <a:tbl>
              <a:tblPr firstRow="1" bandRow="1">
                <a:tableStyleId>{5940675A-B579-460E-94D1-54222C63F5DA}</a:tableStyleId>
              </a:tblPr>
              <a:tblGrid>
                <a:gridCol w="552411"/>
                <a:gridCol w="609600"/>
                <a:gridCol w="609600"/>
                <a:gridCol w="609600"/>
                <a:gridCol w="609600"/>
                <a:gridCol w="609600"/>
                <a:gridCol w="609600"/>
                <a:gridCol w="609600"/>
                <a:gridCol w="609600"/>
                <a:gridCol w="609600"/>
              </a:tblGrid>
              <a:tr h="370840">
                <a:tc>
                  <a:txBody>
                    <a:bodyPr/>
                    <a:lstStyle/>
                    <a:p>
                      <a:r>
                        <a:rPr lang="en-US" i="1" dirty="0" smtClean="0"/>
                        <a:t>n</a:t>
                      </a:r>
                      <a:endParaRPr lang="en-US" i="1" dirty="0"/>
                    </a:p>
                  </a:txBody>
                  <a:tcPr/>
                </a:tc>
                <a:tc>
                  <a:txBody>
                    <a:bodyPr/>
                    <a:lstStyle/>
                    <a:p>
                      <a:r>
                        <a:rPr lang="en-US" i="1" dirty="0" smtClean="0"/>
                        <a:t>n</a:t>
                      </a:r>
                      <a:endParaRPr lang="en-US" i="1" dirty="0"/>
                    </a:p>
                  </a:txBody>
                  <a:tcPr/>
                </a:tc>
                <a:tc>
                  <a:txBody>
                    <a:bodyPr/>
                    <a:lstStyle/>
                    <a:p>
                      <a:r>
                        <a:rPr lang="en-US" i="1" dirty="0" err="1" smtClean="0"/>
                        <a:t>ghst</a:t>
                      </a:r>
                      <a:endParaRPr lang="en-US" i="1" dirty="0"/>
                    </a:p>
                  </a:txBody>
                  <a:tcPr/>
                </a:tc>
                <a:tc>
                  <a:txBody>
                    <a:bodyPr/>
                    <a:lstStyle/>
                    <a:p>
                      <a:r>
                        <a:rPr lang="en-US" i="1" dirty="0" smtClean="0"/>
                        <a:t>X</a:t>
                      </a:r>
                      <a:endParaRPr lang="en-US" i="1" dirty="0"/>
                    </a:p>
                  </a:txBody>
                  <a:tcPr/>
                </a:tc>
                <a:tc>
                  <a:txBody>
                    <a:bodyPr/>
                    <a:lstStyle/>
                    <a:p>
                      <a:r>
                        <a:rPr lang="en-US" i="1" dirty="0" smtClean="0"/>
                        <a:t>n</a:t>
                      </a:r>
                      <a:endParaRPr lang="en-US" i="1" dirty="0"/>
                    </a:p>
                  </a:txBody>
                  <a:tcPr/>
                </a:tc>
                <a:tc>
                  <a:txBody>
                    <a:bodyPr/>
                    <a:lstStyle/>
                    <a:p>
                      <a:r>
                        <a:rPr lang="en-US" i="1" dirty="0" smtClean="0"/>
                        <a:t>n</a:t>
                      </a:r>
                      <a:endParaRPr lang="en-US" i="1" dirty="0"/>
                    </a:p>
                  </a:txBody>
                  <a:tcPr/>
                </a:tc>
                <a:tc>
                  <a:txBody>
                    <a:bodyPr/>
                    <a:lstStyle/>
                    <a:p>
                      <a:r>
                        <a:rPr lang="en-US" i="1" dirty="0" err="1" smtClean="0"/>
                        <a:t>ghst</a:t>
                      </a:r>
                      <a:endParaRPr lang="en-US" i="1" dirty="0"/>
                    </a:p>
                  </a:txBody>
                  <a:tcPr/>
                </a:tc>
                <a:tc>
                  <a:txBody>
                    <a:bodyPr/>
                    <a:lstStyle/>
                    <a:p>
                      <a:r>
                        <a:rPr lang="en-US" i="1" dirty="0" smtClean="0"/>
                        <a:t>X</a:t>
                      </a:r>
                      <a:endParaRPr lang="en-US" i="1" dirty="0"/>
                    </a:p>
                  </a:txBody>
                  <a:tcPr/>
                </a:tc>
                <a:tc>
                  <a:txBody>
                    <a:bodyPr/>
                    <a:lstStyle/>
                    <a:p>
                      <a:r>
                        <a:rPr lang="en-US" i="1" dirty="0" smtClean="0"/>
                        <a:t>n</a:t>
                      </a:r>
                      <a:endParaRPr lang="en-US" i="1" dirty="0"/>
                    </a:p>
                  </a:txBody>
                  <a:tcPr/>
                </a:tc>
                <a:tc>
                  <a:txBody>
                    <a:bodyPr/>
                    <a:lstStyle/>
                    <a:p>
                      <a:r>
                        <a:rPr lang="en-US" i="1" dirty="0" smtClean="0"/>
                        <a:t>n</a:t>
                      </a:r>
                      <a:endParaRPr lang="en-US" i="1" dirty="0"/>
                    </a:p>
                  </a:txBody>
                  <a:tcPr/>
                </a:tc>
              </a:tr>
            </a:tbl>
          </a:graphicData>
        </a:graphic>
      </p:graphicFrame>
      <p:sp>
        <p:nvSpPr>
          <p:cNvPr id="78" name="TextBox 77"/>
          <p:cNvSpPr txBox="1"/>
          <p:nvPr/>
        </p:nvSpPr>
        <p:spPr>
          <a:xfrm>
            <a:off x="476278" y="1027194"/>
            <a:ext cx="1799253" cy="369332"/>
          </a:xfrm>
          <a:prstGeom prst="rect">
            <a:avLst/>
          </a:prstGeom>
          <a:noFill/>
        </p:spPr>
        <p:txBody>
          <a:bodyPr wrap="square" rtlCol="0">
            <a:spAutoFit/>
          </a:bodyPr>
          <a:lstStyle/>
          <a:p>
            <a:pPr algn="ctr"/>
            <a:r>
              <a:rPr lang="en-US" sz="1800" dirty="0" smtClean="0"/>
              <a:t>Particle array</a:t>
            </a:r>
            <a:endParaRPr lang="en-US" sz="1800" dirty="0"/>
          </a:p>
        </p:txBody>
      </p:sp>
      <p:graphicFrame>
        <p:nvGraphicFramePr>
          <p:cNvPr id="79" name="Table 78"/>
          <p:cNvGraphicFramePr>
            <a:graphicFrameLocks noGrp="1"/>
          </p:cNvGraphicFramePr>
          <p:nvPr>
            <p:extLst>
              <p:ext uri="{D42A27DB-BD31-4B8C-83A1-F6EECF244321}">
                <p14:modId xmlns:p14="http://schemas.microsoft.com/office/powerpoint/2010/main" val="841982918"/>
              </p:ext>
            </p:extLst>
          </p:nvPr>
        </p:nvGraphicFramePr>
        <p:xfrm>
          <a:off x="2511840" y="1761753"/>
          <a:ext cx="6096000" cy="370840"/>
        </p:xfrm>
        <a:graphic>
          <a:graphicData uri="http://schemas.openxmlformats.org/drawingml/2006/table">
            <a:tbl>
              <a:tblPr firstRow="1" bandRow="1">
                <a:tableStyleId>{5940675A-B579-460E-94D1-54222C63F5DA}</a:tableStyleId>
              </a:tblPr>
              <a:tblGrid>
                <a:gridCol w="609600"/>
                <a:gridCol w="609600"/>
                <a:gridCol w="609600"/>
                <a:gridCol w="609600"/>
                <a:gridCol w="609600"/>
                <a:gridCol w="609600"/>
                <a:gridCol w="609600"/>
                <a:gridCol w="609600"/>
                <a:gridCol w="609600"/>
                <a:gridCol w="609600"/>
              </a:tblGrid>
              <a:tr h="370840">
                <a:tc>
                  <a:txBody>
                    <a:bodyPr/>
                    <a:lstStyle/>
                    <a:p>
                      <a:r>
                        <a:rPr lang="en-US" i="1" dirty="0" smtClean="0"/>
                        <a:t>n</a:t>
                      </a:r>
                      <a:endParaRPr lang="en-US" i="1" dirty="0"/>
                    </a:p>
                  </a:txBody>
                  <a:tcPr/>
                </a:tc>
                <a:tc>
                  <a:txBody>
                    <a:bodyPr/>
                    <a:lstStyle/>
                    <a:p>
                      <a:r>
                        <a:rPr lang="en-US" i="1" dirty="0" smtClean="0"/>
                        <a:t>n</a:t>
                      </a:r>
                      <a:endParaRPr lang="en-US" i="1" dirty="0"/>
                    </a:p>
                  </a:txBody>
                  <a:tcPr/>
                </a:tc>
                <a:tc>
                  <a:txBody>
                    <a:bodyPr/>
                    <a:lstStyle/>
                    <a:p>
                      <a:r>
                        <a:rPr lang="en-US" i="1" dirty="0" smtClean="0"/>
                        <a:t>n</a:t>
                      </a:r>
                      <a:endParaRPr lang="en-US" i="1" dirty="0"/>
                    </a:p>
                  </a:txBody>
                  <a:tcPr/>
                </a:tc>
                <a:tc>
                  <a:txBody>
                    <a:bodyPr/>
                    <a:lstStyle/>
                    <a:p>
                      <a:r>
                        <a:rPr lang="en-US" i="1" dirty="0" smtClean="0"/>
                        <a:t>n</a:t>
                      </a:r>
                      <a:endParaRPr lang="en-US" i="1" dirty="0"/>
                    </a:p>
                  </a:txBody>
                  <a:tcPr/>
                </a:tc>
                <a:tc>
                  <a:txBody>
                    <a:bodyPr/>
                    <a:lstStyle/>
                    <a:p>
                      <a:r>
                        <a:rPr lang="en-US" i="1" dirty="0" smtClean="0"/>
                        <a:t>n</a:t>
                      </a:r>
                      <a:endParaRPr lang="en-US" i="1" dirty="0"/>
                    </a:p>
                  </a:txBody>
                  <a:tcPr/>
                </a:tc>
                <a:tc>
                  <a:txBody>
                    <a:bodyPr/>
                    <a:lstStyle/>
                    <a:p>
                      <a:r>
                        <a:rPr lang="en-US" i="1" dirty="0" smtClean="0"/>
                        <a:t>n</a:t>
                      </a:r>
                      <a:endParaRPr lang="en-US" i="1" dirty="0"/>
                    </a:p>
                  </a:txBody>
                  <a:tcPr/>
                </a:tc>
                <a:tc>
                  <a:txBody>
                    <a:bodyPr/>
                    <a:lstStyle/>
                    <a:p>
                      <a:r>
                        <a:rPr lang="en-US" i="1" dirty="0" err="1" smtClean="0"/>
                        <a:t>ghst</a:t>
                      </a:r>
                      <a:endParaRPr lang="en-US" i="1" dirty="0"/>
                    </a:p>
                  </a:txBody>
                  <a:tcPr/>
                </a:tc>
                <a:tc>
                  <a:txBody>
                    <a:bodyPr/>
                    <a:lstStyle/>
                    <a:p>
                      <a:r>
                        <a:rPr lang="en-US" i="1" dirty="0" err="1" smtClean="0"/>
                        <a:t>ghst</a:t>
                      </a:r>
                      <a:endParaRPr lang="en-US" i="1" dirty="0"/>
                    </a:p>
                  </a:txBody>
                  <a:tcPr/>
                </a:tc>
                <a:tc>
                  <a:txBody>
                    <a:bodyPr/>
                    <a:lstStyle/>
                    <a:p>
                      <a:r>
                        <a:rPr lang="en-US" i="1" dirty="0" smtClean="0"/>
                        <a:t>X</a:t>
                      </a:r>
                      <a:endParaRPr lang="en-US" i="1" dirty="0"/>
                    </a:p>
                  </a:txBody>
                  <a:tcPr/>
                </a:tc>
                <a:tc>
                  <a:txBody>
                    <a:bodyPr/>
                    <a:lstStyle/>
                    <a:p>
                      <a:r>
                        <a:rPr lang="en-US" i="1" dirty="0" smtClean="0"/>
                        <a:t>X</a:t>
                      </a:r>
                      <a:endParaRPr lang="en-US" i="1" dirty="0"/>
                    </a:p>
                  </a:txBody>
                  <a:tcPr/>
                </a:tc>
              </a:tr>
            </a:tbl>
          </a:graphicData>
        </a:graphic>
      </p:graphicFrame>
      <p:sp>
        <p:nvSpPr>
          <p:cNvPr id="80" name="TextBox 79"/>
          <p:cNvSpPr txBox="1"/>
          <p:nvPr/>
        </p:nvSpPr>
        <p:spPr>
          <a:xfrm>
            <a:off x="476278" y="1620625"/>
            <a:ext cx="1799253" cy="646331"/>
          </a:xfrm>
          <a:prstGeom prst="rect">
            <a:avLst/>
          </a:prstGeom>
          <a:noFill/>
        </p:spPr>
        <p:txBody>
          <a:bodyPr wrap="square" rtlCol="0">
            <a:spAutoFit/>
          </a:bodyPr>
          <a:lstStyle/>
          <a:p>
            <a:pPr algn="ctr"/>
            <a:r>
              <a:rPr lang="en-US" sz="1800" dirty="0" smtClean="0"/>
              <a:t>Sorted Particle array</a:t>
            </a:r>
            <a:endParaRPr lang="en-US" sz="1800" dirty="0"/>
          </a:p>
        </p:txBody>
      </p:sp>
      <p:cxnSp>
        <p:nvCxnSpPr>
          <p:cNvPr id="81" name="Straight Arrow Connector 80"/>
          <p:cNvCxnSpPr/>
          <p:nvPr/>
        </p:nvCxnSpPr>
        <p:spPr>
          <a:xfrm>
            <a:off x="2424755" y="2769600"/>
            <a:ext cx="487956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3527953" y="2311651"/>
            <a:ext cx="1351902" cy="369332"/>
          </a:xfrm>
          <a:prstGeom prst="rect">
            <a:avLst/>
          </a:prstGeom>
          <a:noFill/>
        </p:spPr>
        <p:txBody>
          <a:bodyPr wrap="square" rtlCol="0">
            <a:spAutoFit/>
          </a:bodyPr>
          <a:lstStyle/>
          <a:p>
            <a:r>
              <a:rPr lang="en-US" sz="1800" i="1" dirty="0" err="1" smtClean="0"/>
              <a:t>Np_normal</a:t>
            </a:r>
            <a:endParaRPr lang="en-US" sz="1800" i="1" dirty="0"/>
          </a:p>
        </p:txBody>
      </p:sp>
      <p:sp>
        <p:nvSpPr>
          <p:cNvPr id="83" name="TextBox 82"/>
          <p:cNvSpPr txBox="1"/>
          <p:nvPr/>
        </p:nvSpPr>
        <p:spPr>
          <a:xfrm>
            <a:off x="2730074" y="3149919"/>
            <a:ext cx="3192828" cy="369332"/>
          </a:xfrm>
          <a:prstGeom prst="rect">
            <a:avLst/>
          </a:prstGeom>
          <a:noFill/>
        </p:spPr>
        <p:txBody>
          <a:bodyPr wrap="square" rtlCol="0">
            <a:spAutoFit/>
          </a:bodyPr>
          <a:lstStyle/>
          <a:p>
            <a:r>
              <a:rPr lang="en-US" sz="1800" u="sng" dirty="0" smtClean="0"/>
              <a:t>General particle loop structure</a:t>
            </a:r>
            <a:endParaRPr lang="en-US" sz="1800" u="sng" dirty="0"/>
          </a:p>
        </p:txBody>
      </p:sp>
      <p:sp>
        <p:nvSpPr>
          <p:cNvPr id="84" name="Rectangle 83"/>
          <p:cNvSpPr/>
          <p:nvPr/>
        </p:nvSpPr>
        <p:spPr>
          <a:xfrm>
            <a:off x="2765684" y="4249155"/>
            <a:ext cx="2753655" cy="559065"/>
          </a:xfrm>
          <a:prstGeom prst="rect">
            <a:avLst/>
          </a:prstGeom>
          <a:solidFill>
            <a:srgbClr val="C0C0C0">
              <a:alpha val="60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FF0000"/>
                </a:solidFill>
              </a:ln>
            </a:endParaRPr>
          </a:p>
        </p:txBody>
      </p:sp>
      <p:cxnSp>
        <p:nvCxnSpPr>
          <p:cNvPr id="85" name="Elbow Connector 16"/>
          <p:cNvCxnSpPr>
            <a:stCxn id="84" idx="1"/>
          </p:cNvCxnSpPr>
          <p:nvPr/>
        </p:nvCxnSpPr>
        <p:spPr>
          <a:xfrm rot="10800000" flipV="1">
            <a:off x="1402080" y="4528688"/>
            <a:ext cx="1363604" cy="161722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430558" y="6130670"/>
            <a:ext cx="8131562" cy="646331"/>
          </a:xfrm>
          <a:prstGeom prst="rect">
            <a:avLst/>
          </a:prstGeom>
          <a:noFill/>
        </p:spPr>
        <p:txBody>
          <a:bodyPr wrap="square" rtlCol="0">
            <a:spAutoFit/>
          </a:bodyPr>
          <a:lstStyle/>
          <a:p>
            <a:r>
              <a:rPr lang="en-US" sz="1800" dirty="0" smtClean="0"/>
              <a:t>With sorted particle Array</a:t>
            </a:r>
          </a:p>
          <a:p>
            <a:pPr>
              <a:buFont typeface="Wingdings" pitchFamily="2" charset="2"/>
              <a:buChar char="Ø"/>
            </a:pPr>
            <a:r>
              <a:rPr lang="en-US" sz="1800" dirty="0" smtClean="0"/>
              <a:t> Remove “if” constructs to </a:t>
            </a:r>
            <a:r>
              <a:rPr lang="en-US" sz="1800" b="1" dirty="0" smtClean="0">
                <a:solidFill>
                  <a:srgbClr val="FF0000"/>
                </a:solidFill>
              </a:rPr>
              <a:t>aid in </a:t>
            </a:r>
            <a:r>
              <a:rPr lang="en-US" sz="1800" b="1" dirty="0" err="1" smtClean="0">
                <a:solidFill>
                  <a:srgbClr val="FF0000"/>
                </a:solidFill>
              </a:rPr>
              <a:t>vectorization</a:t>
            </a:r>
            <a:endParaRPr lang="en-US" sz="1800" b="1" dirty="0">
              <a:solidFill>
                <a:srgbClr val="FF0000"/>
              </a:solidFill>
            </a:endParaRPr>
          </a:p>
        </p:txBody>
      </p:sp>
      <p:sp>
        <p:nvSpPr>
          <p:cNvPr id="17" name="TextBox 16"/>
          <p:cNvSpPr txBox="1"/>
          <p:nvPr/>
        </p:nvSpPr>
        <p:spPr>
          <a:xfrm>
            <a:off x="6168572" y="3652519"/>
            <a:ext cx="2271486" cy="646331"/>
          </a:xfrm>
          <a:prstGeom prst="rect">
            <a:avLst/>
          </a:prstGeom>
          <a:noFill/>
        </p:spPr>
        <p:txBody>
          <a:bodyPr wrap="square" rtlCol="0">
            <a:spAutoFit/>
          </a:bodyPr>
          <a:lstStyle/>
          <a:p>
            <a:r>
              <a:rPr lang="en-US" sz="1800" dirty="0" smtClean="0"/>
              <a:t>Use </a:t>
            </a:r>
            <a:r>
              <a:rPr lang="en-US" sz="1800" i="1" dirty="0" smtClean="0"/>
              <a:t>NP_NORMAL</a:t>
            </a:r>
            <a:r>
              <a:rPr lang="en-US" sz="1800" dirty="0" smtClean="0"/>
              <a:t> or </a:t>
            </a:r>
            <a:r>
              <a:rPr lang="en-US" sz="1800" i="1" dirty="0" smtClean="0"/>
              <a:t>MAX_PIP_EXIST</a:t>
            </a:r>
            <a:endParaRPr lang="en-US" sz="1800" i="1" dirty="0"/>
          </a:p>
        </p:txBody>
      </p:sp>
      <p:cxnSp>
        <p:nvCxnSpPr>
          <p:cNvPr id="18" name="Elbow Connector 16"/>
          <p:cNvCxnSpPr>
            <a:endCxn id="17" idx="1"/>
          </p:cNvCxnSpPr>
          <p:nvPr/>
        </p:nvCxnSpPr>
        <p:spPr>
          <a:xfrm>
            <a:off x="4550229" y="3837577"/>
            <a:ext cx="1618343" cy="13810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bwMode="auto">
          <a:xfrm>
            <a:off x="3490686" y="3696062"/>
            <a:ext cx="1045029" cy="312057"/>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rgbClr val="FF0000"/>
              </a:solidFill>
              <a:effectLst/>
              <a:latin typeface="Times New Roman" pitchFamily="18" charset="0"/>
            </a:endParaRPr>
          </a:p>
        </p:txBody>
      </p:sp>
      <p:sp>
        <p:nvSpPr>
          <p:cNvPr id="20" name="TextBox 19"/>
          <p:cNvSpPr txBox="1"/>
          <p:nvPr/>
        </p:nvSpPr>
        <p:spPr>
          <a:xfrm>
            <a:off x="7128571" y="4652655"/>
            <a:ext cx="1292384" cy="369332"/>
          </a:xfrm>
          <a:prstGeom prst="rect">
            <a:avLst/>
          </a:prstGeom>
          <a:noFill/>
        </p:spPr>
        <p:txBody>
          <a:bodyPr wrap="square" rtlCol="0">
            <a:spAutoFit/>
          </a:bodyPr>
          <a:lstStyle/>
          <a:p>
            <a:r>
              <a:rPr lang="en-US" sz="1800" dirty="0" smtClean="0">
                <a:solidFill>
                  <a:srgbClr val="FF0000"/>
                </a:solidFill>
              </a:rPr>
              <a:t> A = B + C</a:t>
            </a:r>
            <a:endParaRPr lang="en-US" sz="1800" dirty="0">
              <a:solidFill>
                <a:srgbClr val="FF0000"/>
              </a:solidFill>
            </a:endParaRPr>
          </a:p>
        </p:txBody>
      </p:sp>
      <p:sp>
        <p:nvSpPr>
          <p:cNvPr id="21" name="Right Arrow 20"/>
          <p:cNvSpPr/>
          <p:nvPr/>
        </p:nvSpPr>
        <p:spPr bwMode="auto">
          <a:xfrm>
            <a:off x="5667301" y="4541680"/>
            <a:ext cx="1379291" cy="580243"/>
          </a:xfrm>
          <a:prstGeom prst="rightArrow">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08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2"/>
              </a:solidFill>
              <a:effectLst/>
              <a:latin typeface="Times New Roman" pitchFamily="18" charset="0"/>
            </a:endParaRPr>
          </a:p>
        </p:txBody>
      </p:sp>
      <p:sp>
        <p:nvSpPr>
          <p:cNvPr id="22" name="TextBox 21"/>
          <p:cNvSpPr txBox="1"/>
          <p:nvPr/>
        </p:nvSpPr>
        <p:spPr>
          <a:xfrm>
            <a:off x="3940101" y="2798189"/>
            <a:ext cx="2032000" cy="369332"/>
          </a:xfrm>
          <a:prstGeom prst="rect">
            <a:avLst/>
          </a:prstGeom>
          <a:noFill/>
        </p:spPr>
        <p:txBody>
          <a:bodyPr wrap="square" rtlCol="0">
            <a:spAutoFit/>
          </a:bodyPr>
          <a:lstStyle/>
          <a:p>
            <a:r>
              <a:rPr lang="en-US" sz="1800" i="1" dirty="0"/>
              <a:t>MAX_PIP_EXIST</a:t>
            </a:r>
          </a:p>
        </p:txBody>
      </p:sp>
      <p:cxnSp>
        <p:nvCxnSpPr>
          <p:cNvPr id="23" name="Straight Arrow Connector 22"/>
          <p:cNvCxnSpPr/>
          <p:nvPr/>
        </p:nvCxnSpPr>
        <p:spPr>
          <a:xfrm>
            <a:off x="2440075" y="2311651"/>
            <a:ext cx="3728497"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389107" y="3632658"/>
            <a:ext cx="1292384" cy="369332"/>
          </a:xfrm>
          <a:prstGeom prst="rect">
            <a:avLst/>
          </a:prstGeom>
          <a:noFill/>
        </p:spPr>
        <p:txBody>
          <a:bodyPr wrap="square" rtlCol="0">
            <a:spAutoFit/>
          </a:bodyPr>
          <a:lstStyle/>
          <a:p>
            <a:r>
              <a:rPr lang="en-US" sz="1800" b="1" dirty="0" smtClean="0">
                <a:solidFill>
                  <a:schemeClr val="tx1"/>
                </a:solidFill>
              </a:rPr>
              <a:t>Scalar loop</a:t>
            </a:r>
            <a:endParaRPr lang="en-US" sz="1800" b="1" dirty="0">
              <a:solidFill>
                <a:schemeClr val="tx1"/>
              </a:solidFill>
            </a:endParaRPr>
          </a:p>
        </p:txBody>
      </p:sp>
      <p:sp>
        <p:nvSpPr>
          <p:cNvPr id="25" name="TextBox 24"/>
          <p:cNvSpPr txBox="1"/>
          <p:nvPr/>
        </p:nvSpPr>
        <p:spPr>
          <a:xfrm>
            <a:off x="7118798" y="4344021"/>
            <a:ext cx="1766121" cy="369332"/>
          </a:xfrm>
          <a:prstGeom prst="rect">
            <a:avLst/>
          </a:prstGeom>
          <a:noFill/>
        </p:spPr>
        <p:txBody>
          <a:bodyPr wrap="square" rtlCol="0">
            <a:spAutoFit/>
          </a:bodyPr>
          <a:lstStyle/>
          <a:p>
            <a:r>
              <a:rPr lang="en-US" sz="1800" b="1" dirty="0" err="1" smtClean="0">
                <a:solidFill>
                  <a:srgbClr val="FF0000"/>
                </a:solidFill>
              </a:rPr>
              <a:t>Vectorized</a:t>
            </a:r>
            <a:r>
              <a:rPr lang="en-US" sz="1800" b="1" dirty="0" smtClean="0">
                <a:solidFill>
                  <a:srgbClr val="FF0000"/>
                </a:solidFill>
              </a:rPr>
              <a:t> loop</a:t>
            </a:r>
            <a:endParaRPr lang="en-US" sz="1800"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6" grpId="0"/>
      <p:bldP spid="17" grpId="0"/>
      <p:bldP spid="19" grpId="0" animBg="1"/>
      <p:bldP spid="20" grpId="0"/>
      <p:bldP spid="21" grpId="0" animBg="1"/>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fileplot_sqt_janu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1406535"/>
            <a:ext cx="8010769" cy="3992932"/>
          </a:xfrm>
          <a:prstGeom prst="rect">
            <a:avLst/>
          </a:prstGeom>
        </p:spPr>
      </p:pic>
      <p:sp>
        <p:nvSpPr>
          <p:cNvPr id="2" name="Title 1"/>
          <p:cNvSpPr>
            <a:spLocks noGrp="1"/>
          </p:cNvSpPr>
          <p:nvPr>
            <p:ph type="title"/>
          </p:nvPr>
        </p:nvSpPr>
        <p:spPr/>
        <p:txBody>
          <a:bodyPr/>
          <a:lstStyle/>
          <a:p>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r>
              <a:rPr lang="en-US" altLang="en-US" dirty="0"/>
              <a:t>Preliminary Results: </a:t>
            </a:r>
            <a:r>
              <a:rPr lang="en-US" altLang="en-US" dirty="0" smtClean="0"/>
              <a:t>S</a:t>
            </a:r>
            <a:r>
              <a:rPr lang="en-US" dirty="0" smtClean="0"/>
              <a:t>orting and drag</a:t>
            </a:r>
            <a:br>
              <a:rPr lang="en-US" dirty="0" smtClean="0"/>
            </a:br>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1"/>
          </p:nvPr>
        </p:nvSpPr>
        <p:spPr/>
        <p:txBody>
          <a:bodyPr/>
          <a:lstStyle/>
          <a:p>
            <a:pPr>
              <a:defRPr/>
            </a:pPr>
            <a:fld id="{EE1947F7-0D9A-4147-921B-FB64938FD14A}" type="slidenum">
              <a:rPr lang="en-US" smtClean="0"/>
              <a:pPr>
                <a:defRPr/>
              </a:pPr>
              <a:t>19</a:t>
            </a:fld>
            <a:endParaRPr lang="en-US" dirty="0"/>
          </a:p>
        </p:txBody>
      </p:sp>
      <p:sp>
        <p:nvSpPr>
          <p:cNvPr id="76" name="TextBox 75"/>
          <p:cNvSpPr txBox="1"/>
          <p:nvPr/>
        </p:nvSpPr>
        <p:spPr>
          <a:xfrm>
            <a:off x="255311" y="5449044"/>
            <a:ext cx="2469643" cy="1077218"/>
          </a:xfrm>
          <a:prstGeom prst="rect">
            <a:avLst/>
          </a:prstGeom>
          <a:noFill/>
        </p:spPr>
        <p:txBody>
          <a:bodyPr wrap="square" rtlCol="0">
            <a:spAutoFit/>
          </a:bodyPr>
          <a:lstStyle/>
          <a:p>
            <a:r>
              <a:rPr lang="en-US" sz="1600" dirty="0"/>
              <a:t>Optimized code showed an overall ~10% improvement </a:t>
            </a:r>
          </a:p>
          <a:p>
            <a:r>
              <a:rPr lang="en-US" sz="1600" dirty="0" smtClean="0"/>
              <a:t>Data cache misses reduced by 50%.</a:t>
            </a:r>
          </a:p>
        </p:txBody>
      </p:sp>
      <p:graphicFrame>
        <p:nvGraphicFramePr>
          <p:cNvPr id="24" name="Table 23"/>
          <p:cNvGraphicFramePr>
            <a:graphicFrameLocks noGrp="1"/>
          </p:cNvGraphicFramePr>
          <p:nvPr>
            <p:extLst/>
          </p:nvPr>
        </p:nvGraphicFramePr>
        <p:xfrm>
          <a:off x="2766815" y="5441750"/>
          <a:ext cx="5899711" cy="1035765"/>
        </p:xfrm>
        <a:graphic>
          <a:graphicData uri="http://schemas.openxmlformats.org/drawingml/2006/table">
            <a:tbl>
              <a:tblPr firstRow="1" bandRow="1">
                <a:tableStyleId>{2D5ABB26-0587-4C30-8999-92F81FD0307C}</a:tableStyleId>
              </a:tblPr>
              <a:tblGrid>
                <a:gridCol w="3751005"/>
                <a:gridCol w="996823"/>
                <a:gridCol w="1151883"/>
              </a:tblGrid>
              <a:tr h="337575">
                <a:tc>
                  <a:txBody>
                    <a:bodyPr/>
                    <a:lstStyle/>
                    <a:p>
                      <a:r>
                        <a:rPr lang="en-US" sz="1600" dirty="0" smtClean="0">
                          <a:latin typeface="Times New Roman"/>
                          <a:cs typeface="Times New Roman"/>
                        </a:rPr>
                        <a:t>Parameters</a:t>
                      </a:r>
                      <a:endParaRPr lang="en-US" sz="1600" dirty="0">
                        <a:latin typeface="Times New Roman"/>
                        <a:cs typeface="Times New Roman"/>
                      </a:endParaRPr>
                    </a:p>
                  </a:txBody>
                  <a:tcPr/>
                </a:tc>
                <a:tc>
                  <a:txBody>
                    <a:bodyPr/>
                    <a:lstStyle/>
                    <a:p>
                      <a:r>
                        <a:rPr lang="en-US" sz="1600" dirty="0" smtClean="0">
                          <a:latin typeface="Times New Roman"/>
                          <a:cs typeface="Times New Roman"/>
                        </a:rPr>
                        <a:t>Original</a:t>
                      </a:r>
                      <a:r>
                        <a:rPr lang="en-US" sz="1600" baseline="0" dirty="0" smtClean="0">
                          <a:latin typeface="Times New Roman"/>
                          <a:cs typeface="Times New Roman"/>
                        </a:rPr>
                        <a:t> </a:t>
                      </a:r>
                      <a:endParaRPr lang="en-US" sz="1600" dirty="0">
                        <a:latin typeface="Times New Roman"/>
                        <a:cs typeface="Times New Roman"/>
                      </a:endParaRPr>
                    </a:p>
                  </a:txBody>
                  <a:tcPr/>
                </a:tc>
                <a:tc>
                  <a:txBody>
                    <a:bodyPr/>
                    <a:lstStyle/>
                    <a:p>
                      <a:r>
                        <a:rPr lang="en-US" sz="1600" dirty="0" smtClean="0">
                          <a:latin typeface="Times New Roman"/>
                          <a:cs typeface="Times New Roman"/>
                        </a:rPr>
                        <a:t>Optimized</a:t>
                      </a:r>
                      <a:endParaRPr lang="en-US" sz="1600" dirty="0">
                        <a:latin typeface="Times New Roman"/>
                        <a:cs typeface="Times New Roman"/>
                      </a:endParaRPr>
                    </a:p>
                  </a:txBody>
                  <a:tcPr/>
                </a:tc>
              </a:tr>
              <a:tr h="361722">
                <a:tc>
                  <a:txBody>
                    <a:bodyPr/>
                    <a:lstStyle/>
                    <a:p>
                      <a:r>
                        <a:rPr lang="en-US" sz="1600" dirty="0" smtClean="0">
                          <a:latin typeface="Times New Roman"/>
                          <a:cs typeface="Times New Roman"/>
                        </a:rPr>
                        <a:t>L2</a:t>
                      </a:r>
                      <a:r>
                        <a:rPr lang="en-US" sz="1600" baseline="0" dirty="0" smtClean="0">
                          <a:latin typeface="Times New Roman"/>
                          <a:cs typeface="Times New Roman"/>
                        </a:rPr>
                        <a:t> to L1 cache miss ratio (Data)</a:t>
                      </a:r>
                      <a:endParaRPr lang="en-US" sz="1600" dirty="0">
                        <a:latin typeface="Times New Roman"/>
                        <a:cs typeface="Times New Roman"/>
                      </a:endParaRPr>
                    </a:p>
                  </a:txBody>
                  <a:tcPr/>
                </a:tc>
                <a:tc>
                  <a:txBody>
                    <a:bodyPr/>
                    <a:lstStyle/>
                    <a:p>
                      <a:r>
                        <a:rPr lang="en-US" sz="1600" dirty="0" smtClean="0">
                          <a:latin typeface="Times New Roman"/>
                          <a:cs typeface="Times New Roman"/>
                        </a:rPr>
                        <a:t>0.369</a:t>
                      </a:r>
                      <a:endParaRPr lang="en-US" sz="1600" dirty="0">
                        <a:latin typeface="Times New Roman"/>
                        <a:cs typeface="Times New Roman"/>
                      </a:endParaRPr>
                    </a:p>
                  </a:txBody>
                  <a:tcPr/>
                </a:tc>
                <a:tc>
                  <a:txBody>
                    <a:bodyPr/>
                    <a:lstStyle/>
                    <a:p>
                      <a:r>
                        <a:rPr lang="en-US" sz="1600" dirty="0" smtClean="0">
                          <a:latin typeface="Times New Roman"/>
                          <a:cs typeface="Times New Roman"/>
                        </a:rPr>
                        <a:t>0.149</a:t>
                      </a:r>
                      <a:endParaRPr lang="en-US" sz="1600" dirty="0">
                        <a:latin typeface="Times New Roman"/>
                        <a:cs typeface="Times New Roman"/>
                      </a:endParaRPr>
                    </a:p>
                  </a:txBody>
                  <a:tcPr/>
                </a:tc>
              </a:tr>
              <a:tr h="336468">
                <a:tc>
                  <a:txBody>
                    <a:bodyPr/>
                    <a:lstStyle/>
                    <a:p>
                      <a:r>
                        <a:rPr lang="en-US" sz="1600" dirty="0" smtClean="0">
                          <a:latin typeface="Times New Roman"/>
                          <a:cs typeface="Times New Roman"/>
                        </a:rPr>
                        <a:t>L2 to L1 cache miss ratio (instruction)</a:t>
                      </a:r>
                      <a:endParaRPr lang="en-US" sz="1600" dirty="0">
                        <a:latin typeface="Times New Roman"/>
                        <a:cs typeface="Times New Roman"/>
                      </a:endParaRPr>
                    </a:p>
                  </a:txBody>
                  <a:tcPr/>
                </a:tc>
                <a:tc>
                  <a:txBody>
                    <a:bodyPr/>
                    <a:lstStyle/>
                    <a:p>
                      <a:r>
                        <a:rPr lang="en-US" sz="1600" dirty="0" smtClean="0">
                          <a:latin typeface="Times New Roman"/>
                          <a:cs typeface="Times New Roman"/>
                        </a:rPr>
                        <a:t>0.629</a:t>
                      </a:r>
                      <a:endParaRPr lang="en-US" sz="1600" dirty="0">
                        <a:latin typeface="Times New Roman"/>
                        <a:cs typeface="Times New Roman"/>
                      </a:endParaRPr>
                    </a:p>
                  </a:txBody>
                  <a:tcPr/>
                </a:tc>
                <a:tc>
                  <a:txBody>
                    <a:bodyPr/>
                    <a:lstStyle/>
                    <a:p>
                      <a:r>
                        <a:rPr lang="en-US" sz="1600" dirty="0" smtClean="0">
                          <a:latin typeface="Times New Roman"/>
                          <a:cs typeface="Times New Roman"/>
                        </a:rPr>
                        <a:t>0.567</a:t>
                      </a:r>
                      <a:endParaRPr lang="en-US" sz="1600" dirty="0">
                        <a:latin typeface="Times New Roman"/>
                        <a:cs typeface="Times New Roman"/>
                      </a:endParaRPr>
                    </a:p>
                  </a:txBody>
                  <a:tcPr/>
                </a:tc>
              </a:tr>
            </a:tbl>
          </a:graphicData>
        </a:graphic>
      </p:graphicFrame>
      <p:sp>
        <p:nvSpPr>
          <p:cNvPr id="78" name="Rectangle 77"/>
          <p:cNvSpPr/>
          <p:nvPr/>
        </p:nvSpPr>
        <p:spPr>
          <a:xfrm>
            <a:off x="1885229" y="1036886"/>
            <a:ext cx="5053449" cy="369332"/>
          </a:xfrm>
          <a:prstGeom prst="rect">
            <a:avLst/>
          </a:prstGeom>
        </p:spPr>
        <p:txBody>
          <a:bodyPr wrap="none">
            <a:spAutoFit/>
          </a:bodyPr>
          <a:lstStyle/>
          <a:p>
            <a:pPr algn="ctr"/>
            <a:r>
              <a:rPr lang="en-US" sz="1800" dirty="0" smtClean="0"/>
              <a:t>Square tumbler (~9000 particles on 20 x 20 x 5 grid)</a:t>
            </a:r>
            <a:endParaRPr lang="en-US" sz="1800" dirty="0"/>
          </a:p>
        </p:txBody>
      </p:sp>
      <p:cxnSp>
        <p:nvCxnSpPr>
          <p:cNvPr id="8" name="Straight Arrow Connector 7"/>
          <p:cNvCxnSpPr/>
          <p:nvPr/>
        </p:nvCxnSpPr>
        <p:spPr bwMode="auto">
          <a:xfrm flipV="1">
            <a:off x="4844420" y="2609779"/>
            <a:ext cx="58057" cy="631373"/>
          </a:xfrm>
          <a:prstGeom prst="straightConnector1">
            <a:avLst/>
          </a:prstGeom>
          <a:noFill/>
          <a:ln w="9525" cap="flat" cmpd="sng" algn="ctr">
            <a:solidFill>
              <a:schemeClr val="tx1"/>
            </a:solidFill>
            <a:prstDash val="solid"/>
            <a:round/>
            <a:headEnd type="none" w="med" len="med"/>
            <a:tailEnd type="arrow"/>
          </a:ln>
          <a:effectLst/>
        </p:spPr>
      </p:cxnSp>
      <p:sp>
        <p:nvSpPr>
          <p:cNvPr id="9" name="TextBox 8"/>
          <p:cNvSpPr txBox="1"/>
          <p:nvPr/>
        </p:nvSpPr>
        <p:spPr>
          <a:xfrm>
            <a:off x="4372704" y="1992925"/>
            <a:ext cx="1277259" cy="584776"/>
          </a:xfrm>
          <a:prstGeom prst="rect">
            <a:avLst/>
          </a:prstGeom>
          <a:noFill/>
        </p:spPr>
        <p:txBody>
          <a:bodyPr wrap="square" rtlCol="0">
            <a:spAutoFit/>
          </a:bodyPr>
          <a:lstStyle/>
          <a:p>
            <a:r>
              <a:rPr lang="en-US" sz="1600" dirty="0" smtClean="0"/>
              <a:t>Drag optimization</a:t>
            </a:r>
            <a:endParaRPr lang="en-US" sz="1600" dirty="0"/>
          </a:p>
        </p:txBody>
      </p:sp>
      <p:cxnSp>
        <p:nvCxnSpPr>
          <p:cNvPr id="17" name="Straight Arrow Connector 16"/>
          <p:cNvCxnSpPr/>
          <p:nvPr/>
        </p:nvCxnSpPr>
        <p:spPr bwMode="auto">
          <a:xfrm flipH="1" flipV="1">
            <a:off x="3868616" y="2403231"/>
            <a:ext cx="171688" cy="519564"/>
          </a:xfrm>
          <a:prstGeom prst="straightConnector1">
            <a:avLst/>
          </a:prstGeom>
          <a:noFill/>
          <a:ln w="9525" cap="flat" cmpd="sng" algn="ctr">
            <a:solidFill>
              <a:schemeClr val="tx1"/>
            </a:solidFill>
            <a:prstDash val="solid"/>
            <a:round/>
            <a:headEnd type="none" w="med" len="med"/>
            <a:tailEnd type="arrow"/>
          </a:ln>
          <a:effectLst/>
        </p:spPr>
      </p:cxnSp>
      <p:cxnSp>
        <p:nvCxnSpPr>
          <p:cNvPr id="18" name="Straight Arrow Connector 17"/>
          <p:cNvCxnSpPr/>
          <p:nvPr/>
        </p:nvCxnSpPr>
        <p:spPr bwMode="auto">
          <a:xfrm flipV="1">
            <a:off x="2977658" y="2360245"/>
            <a:ext cx="304802" cy="224970"/>
          </a:xfrm>
          <a:prstGeom prst="straightConnector1">
            <a:avLst/>
          </a:prstGeom>
          <a:noFill/>
          <a:ln w="9525" cap="flat" cmpd="sng" algn="ctr">
            <a:solidFill>
              <a:schemeClr val="tx1"/>
            </a:solidFill>
            <a:prstDash val="solid"/>
            <a:round/>
            <a:headEnd type="none" w="med" len="med"/>
            <a:tailEnd type="arrow"/>
          </a:ln>
          <a:effectLst/>
        </p:spPr>
      </p:cxnSp>
      <p:sp>
        <p:nvSpPr>
          <p:cNvPr id="15" name="TextBox 14"/>
          <p:cNvSpPr txBox="1"/>
          <p:nvPr/>
        </p:nvSpPr>
        <p:spPr>
          <a:xfrm>
            <a:off x="3232777" y="1588198"/>
            <a:ext cx="1110342" cy="830997"/>
          </a:xfrm>
          <a:prstGeom prst="rect">
            <a:avLst/>
          </a:prstGeom>
          <a:noFill/>
        </p:spPr>
        <p:txBody>
          <a:bodyPr wrap="square" rtlCol="0">
            <a:spAutoFit/>
          </a:bodyPr>
          <a:lstStyle/>
          <a:p>
            <a:r>
              <a:rPr lang="en-US" sz="1600" dirty="0" smtClean="0"/>
              <a:t>State based and spatial sorting</a:t>
            </a:r>
            <a:endParaRPr lang="en-US" sz="1600" dirty="0"/>
          </a:p>
        </p:txBody>
      </p:sp>
      <p:cxnSp>
        <p:nvCxnSpPr>
          <p:cNvPr id="30" name="Straight Arrow Connector 29"/>
          <p:cNvCxnSpPr/>
          <p:nvPr/>
        </p:nvCxnSpPr>
        <p:spPr bwMode="auto">
          <a:xfrm flipV="1">
            <a:off x="1948261" y="1920351"/>
            <a:ext cx="1204686" cy="130628"/>
          </a:xfrm>
          <a:prstGeom prst="straightConnector1">
            <a:avLst/>
          </a:prstGeom>
          <a:noFill/>
          <a:ln w="9525" cap="flat" cmpd="sng" algn="ctr">
            <a:solidFill>
              <a:schemeClr val="tx1"/>
            </a:solidFill>
            <a:prstDash val="solid"/>
            <a:round/>
            <a:headEnd type="none" w="med" len="med"/>
            <a:tailEnd type="arrow"/>
          </a:ln>
          <a:effectLst/>
        </p:spPr>
      </p:cxnSp>
      <p:sp>
        <p:nvSpPr>
          <p:cNvPr id="19" name="TextBox 18"/>
          <p:cNvSpPr txBox="1"/>
          <p:nvPr/>
        </p:nvSpPr>
        <p:spPr>
          <a:xfrm>
            <a:off x="7077942" y="2346289"/>
            <a:ext cx="796053" cy="584478"/>
          </a:xfrm>
          <a:prstGeom prst="rect">
            <a:avLst/>
          </a:prstGeom>
          <a:noFill/>
        </p:spPr>
        <p:txBody>
          <a:bodyPr wrap="square" rtlCol="0">
            <a:spAutoFit/>
          </a:bodyPr>
          <a:lstStyle/>
          <a:p>
            <a:r>
              <a:rPr lang="en-US" sz="1600" dirty="0" smtClean="0"/>
              <a:t>Spatial sorting</a:t>
            </a:r>
            <a:endParaRPr lang="en-US" sz="1600" dirty="0"/>
          </a:p>
        </p:txBody>
      </p:sp>
      <p:cxnSp>
        <p:nvCxnSpPr>
          <p:cNvPr id="20" name="Straight Arrow Connector 19"/>
          <p:cNvCxnSpPr/>
          <p:nvPr/>
        </p:nvCxnSpPr>
        <p:spPr bwMode="auto">
          <a:xfrm flipV="1">
            <a:off x="6443053" y="2801089"/>
            <a:ext cx="560266" cy="392153"/>
          </a:xfrm>
          <a:prstGeom prst="straightConnector1">
            <a:avLst/>
          </a:prstGeom>
          <a:noFill/>
          <a:ln w="9525"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flipV="1">
            <a:off x="7227425" y="2987828"/>
            <a:ext cx="93378" cy="392153"/>
          </a:xfrm>
          <a:prstGeom prst="straightConnector1">
            <a:avLst/>
          </a:prstGeom>
          <a:noFill/>
          <a:ln w="9525" cap="flat" cmpd="sng" algn="ctr">
            <a:solidFill>
              <a:schemeClr val="tx1"/>
            </a:solidFill>
            <a:prstDash val="solid"/>
            <a:round/>
            <a:headEnd type="none" w="med" len="med"/>
            <a:tailEnd type="arrow"/>
          </a:ln>
          <a:effectLst/>
        </p:spPr>
      </p:cxnSp>
      <p:cxnSp>
        <p:nvCxnSpPr>
          <p:cNvPr id="14" name="Straight Arrow Connector 13"/>
          <p:cNvCxnSpPr/>
          <p:nvPr/>
        </p:nvCxnSpPr>
        <p:spPr bwMode="auto">
          <a:xfrm flipH="1" flipV="1">
            <a:off x="7675637" y="3025176"/>
            <a:ext cx="242782" cy="261435"/>
          </a:xfrm>
          <a:prstGeom prst="straightConnector1">
            <a:avLst/>
          </a:prstGeom>
          <a:no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57588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cs typeface="+mj-cs"/>
              </a:rPr>
              <a:t>Team</a:t>
            </a:r>
          </a:p>
        </p:txBody>
      </p:sp>
      <p:sp>
        <p:nvSpPr>
          <p:cNvPr id="20482" name="TextBox 7"/>
          <p:cNvSpPr txBox="1">
            <a:spLocks noChangeArrowheads="1"/>
          </p:cNvSpPr>
          <p:nvPr/>
        </p:nvSpPr>
        <p:spPr bwMode="auto">
          <a:xfrm>
            <a:off x="656617" y="1202211"/>
            <a:ext cx="4419600"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marL="1143000" indent="-2286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r>
              <a:rPr lang="en-US" altLang="en-US" sz="1400" b="1" dirty="0">
                <a:solidFill>
                  <a:srgbClr val="FF0000"/>
                </a:solidFill>
              </a:rPr>
              <a:t>University of Colorado</a:t>
            </a:r>
          </a:p>
          <a:p>
            <a:r>
              <a:rPr lang="en-US" altLang="en-US" sz="1400" b="1" dirty="0">
                <a:solidFill>
                  <a:srgbClr val="FF0000"/>
                </a:solidFill>
              </a:rPr>
              <a:t>Chemical &amp; Biological Engineering</a:t>
            </a:r>
          </a:p>
          <a:p>
            <a:r>
              <a:rPr lang="en-US" altLang="en-US" sz="1400" i="1" dirty="0">
                <a:solidFill>
                  <a:srgbClr val="000000"/>
                </a:solidFill>
              </a:rPr>
              <a:t>DEM modeling of </a:t>
            </a:r>
            <a:r>
              <a:rPr lang="en-US" altLang="en-US" sz="1400" i="1" dirty="0" smtClean="0">
                <a:solidFill>
                  <a:srgbClr val="000000"/>
                </a:solidFill>
              </a:rPr>
              <a:t>granular </a:t>
            </a:r>
            <a:r>
              <a:rPr lang="en-US" altLang="en-US" sz="1400" i="1" dirty="0">
                <a:solidFill>
                  <a:srgbClr val="000000"/>
                </a:solidFill>
              </a:rPr>
              <a:t>and gas-solid flows, MFIX</a:t>
            </a:r>
          </a:p>
          <a:p>
            <a:endParaRPr lang="en-US" altLang="en-US" sz="1400" i="1" dirty="0">
              <a:solidFill>
                <a:srgbClr val="000000"/>
              </a:solidFill>
            </a:endParaRPr>
          </a:p>
        </p:txBody>
      </p:sp>
      <p:sp>
        <p:nvSpPr>
          <p:cNvPr id="20483" name="TextBox 8"/>
          <p:cNvSpPr txBox="1">
            <a:spLocks noChangeArrowheads="1"/>
          </p:cNvSpPr>
          <p:nvPr/>
        </p:nvSpPr>
        <p:spPr bwMode="auto">
          <a:xfrm>
            <a:off x="5055981" y="1202211"/>
            <a:ext cx="2327275"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marL="1143000" indent="-2286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pPr algn="r"/>
            <a:r>
              <a:rPr lang="en-US" altLang="en-US" sz="1400" b="1" dirty="0">
                <a:solidFill>
                  <a:srgbClr val="FF0000"/>
                </a:solidFill>
              </a:rPr>
              <a:t>University of Colorado</a:t>
            </a:r>
          </a:p>
          <a:p>
            <a:pPr algn="r"/>
            <a:r>
              <a:rPr lang="en-US" altLang="en-US" sz="1400" b="1" dirty="0">
                <a:solidFill>
                  <a:srgbClr val="FF0000"/>
                </a:solidFill>
              </a:rPr>
              <a:t>Research Computing</a:t>
            </a:r>
          </a:p>
          <a:p>
            <a:pPr algn="r"/>
            <a:r>
              <a:rPr lang="en-US" altLang="en-US" sz="1400" i="1" dirty="0">
                <a:solidFill>
                  <a:srgbClr val="000000"/>
                </a:solidFill>
              </a:rPr>
              <a:t>High-performance computing, CFD</a:t>
            </a:r>
          </a:p>
          <a:p>
            <a:pPr algn="r"/>
            <a:endParaRPr lang="en-US" altLang="en-US" sz="1400" i="1" dirty="0">
              <a:solidFill>
                <a:srgbClr val="000000"/>
              </a:solidFill>
            </a:endParaRPr>
          </a:p>
          <a:p>
            <a:pPr algn="r"/>
            <a:endParaRPr lang="en-US" altLang="en-US" sz="1400" i="1" dirty="0">
              <a:solidFill>
                <a:srgbClr val="000000"/>
              </a:solidFill>
            </a:endParaRPr>
          </a:p>
          <a:p>
            <a:pPr algn="r"/>
            <a:endParaRPr lang="en-US" altLang="en-US" sz="1400" i="1" dirty="0">
              <a:solidFill>
                <a:srgbClr val="000000"/>
              </a:solidFill>
            </a:endParaRPr>
          </a:p>
        </p:txBody>
      </p:sp>
      <p:sp>
        <p:nvSpPr>
          <p:cNvPr id="20484" name="TextBox 9"/>
          <p:cNvSpPr txBox="1">
            <a:spLocks noChangeArrowheads="1"/>
          </p:cNvSpPr>
          <p:nvPr/>
        </p:nvSpPr>
        <p:spPr bwMode="auto">
          <a:xfrm>
            <a:off x="377758" y="3962400"/>
            <a:ext cx="2895600" cy="1169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marL="1143000" indent="-2286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r>
              <a:rPr lang="en-US" altLang="en-US" sz="1400" b="1" dirty="0">
                <a:solidFill>
                  <a:srgbClr val="FF0000"/>
                </a:solidFill>
              </a:rPr>
              <a:t>NREL</a:t>
            </a:r>
          </a:p>
          <a:p>
            <a:r>
              <a:rPr lang="en-US" altLang="en-US" sz="1400" b="1" dirty="0">
                <a:solidFill>
                  <a:srgbClr val="FF0000"/>
                </a:solidFill>
              </a:rPr>
              <a:t>Computational Science</a:t>
            </a:r>
          </a:p>
          <a:p>
            <a:r>
              <a:rPr lang="en-US" altLang="en-US" sz="1400" i="1" dirty="0">
                <a:solidFill>
                  <a:srgbClr val="000000"/>
                </a:solidFill>
              </a:rPr>
              <a:t>High-performance computing, CFD</a:t>
            </a:r>
          </a:p>
          <a:p>
            <a:endParaRPr lang="en-US" altLang="en-US" sz="1400" b="1" dirty="0">
              <a:solidFill>
                <a:srgbClr val="FF0000"/>
              </a:solidFill>
            </a:endParaRPr>
          </a:p>
          <a:p>
            <a:endParaRPr lang="en-US" altLang="en-US" sz="1400" b="1" dirty="0">
              <a:solidFill>
                <a:srgbClr val="FF0000"/>
              </a:solidFill>
            </a:endParaRPr>
          </a:p>
        </p:txBody>
      </p:sp>
      <p:sp>
        <p:nvSpPr>
          <p:cNvPr id="20485" name="TextBox 10"/>
          <p:cNvSpPr txBox="1">
            <a:spLocks noChangeArrowheads="1"/>
          </p:cNvSpPr>
          <p:nvPr/>
        </p:nvSpPr>
        <p:spPr bwMode="auto">
          <a:xfrm>
            <a:off x="4058062" y="3962400"/>
            <a:ext cx="32766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marL="1143000" indent="-2286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r>
              <a:rPr lang="en-US" altLang="en-US" sz="1400" b="1" dirty="0">
                <a:solidFill>
                  <a:srgbClr val="FF0000"/>
                </a:solidFill>
              </a:rPr>
              <a:t>PSRI</a:t>
            </a:r>
          </a:p>
          <a:p>
            <a:r>
              <a:rPr lang="en-US" altLang="en-US" sz="1400" i="1" dirty="0">
                <a:solidFill>
                  <a:srgbClr val="000000"/>
                </a:solidFill>
              </a:rPr>
              <a:t>Industrial Application and Experiments of Particle Flows</a:t>
            </a:r>
          </a:p>
        </p:txBody>
      </p:sp>
      <p:pic>
        <p:nvPicPr>
          <p:cNvPr id="20486" name="Picture 17" descr="Screen Shot 2015-11-30 at 6.48.59 AM.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4162" y="2010185"/>
            <a:ext cx="1161357" cy="1280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7" name="Picture 18"/>
          <p:cNvSpPr>
            <a:spLocks noChangeAspect="1"/>
          </p:cNvSpPr>
          <p:nvPr/>
        </p:nvSpPr>
        <p:spPr bwMode="auto">
          <a:xfrm>
            <a:off x="2513992" y="2003898"/>
            <a:ext cx="1419225"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0488" name="Picture 19"/>
          <p:cNvSpPr>
            <a:spLocks noChangeAspect="1"/>
          </p:cNvSpPr>
          <p:nvPr/>
        </p:nvSpPr>
        <p:spPr bwMode="auto">
          <a:xfrm>
            <a:off x="4168167" y="2003898"/>
            <a:ext cx="144145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0489" name="Picture 20"/>
          <p:cNvSpPr>
            <a:spLocks noChangeAspect="1"/>
          </p:cNvSpPr>
          <p:nvPr/>
        </p:nvSpPr>
        <p:spPr bwMode="auto">
          <a:xfrm>
            <a:off x="453958" y="4749800"/>
            <a:ext cx="1389063" cy="165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0490" name="Picture 21"/>
          <p:cNvSpPr>
            <a:spLocks noChangeAspect="1"/>
          </p:cNvSpPr>
          <p:nvPr/>
        </p:nvSpPr>
        <p:spPr bwMode="auto">
          <a:xfrm>
            <a:off x="1985896" y="4749800"/>
            <a:ext cx="1381125" cy="165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0491" name="Picture 22"/>
          <p:cNvSpPr>
            <a:spLocks noChangeAspect="1"/>
          </p:cNvSpPr>
          <p:nvPr/>
        </p:nvSpPr>
        <p:spPr bwMode="auto">
          <a:xfrm>
            <a:off x="7524345" y="1439694"/>
            <a:ext cx="139065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0492" name="Picture 23"/>
          <p:cNvSpPr>
            <a:spLocks noChangeAspect="1"/>
          </p:cNvSpPr>
          <p:nvPr/>
        </p:nvSpPr>
        <p:spPr bwMode="auto">
          <a:xfrm>
            <a:off x="7543800" y="3733800"/>
            <a:ext cx="1381125" cy="166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0493" name="Picture 24"/>
          <p:cNvSpPr>
            <a:spLocks noChangeAspect="1"/>
          </p:cNvSpPr>
          <p:nvPr/>
        </p:nvSpPr>
        <p:spPr bwMode="auto">
          <a:xfrm>
            <a:off x="3946458" y="4752720"/>
            <a:ext cx="1574800" cy="157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0494" name="Picture 27"/>
          <p:cNvSpPr>
            <a:spLocks noChangeAspect="1"/>
          </p:cNvSpPr>
          <p:nvPr/>
        </p:nvSpPr>
        <p:spPr bwMode="auto">
          <a:xfrm>
            <a:off x="5622858" y="4752720"/>
            <a:ext cx="1568450" cy="156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0495" name="Rectangle 28"/>
          <p:cNvSpPr>
            <a:spLocks noChangeArrowheads="1"/>
          </p:cNvSpPr>
          <p:nvPr/>
        </p:nvSpPr>
        <p:spPr bwMode="auto">
          <a:xfrm>
            <a:off x="243186" y="3253970"/>
            <a:ext cx="20574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marL="1143000" indent="-2286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pPr algn="ctr"/>
            <a:r>
              <a:rPr lang="en-US" altLang="en-US" sz="1400" b="1" dirty="0">
                <a:solidFill>
                  <a:srgbClr val="000000"/>
                </a:solidFill>
              </a:rPr>
              <a:t>Prof. Christine Hrenya</a:t>
            </a:r>
          </a:p>
        </p:txBody>
      </p:sp>
      <p:sp>
        <p:nvSpPr>
          <p:cNvPr id="20496" name="Rectangle 29"/>
          <p:cNvSpPr>
            <a:spLocks noChangeArrowheads="1"/>
          </p:cNvSpPr>
          <p:nvPr/>
        </p:nvSpPr>
        <p:spPr bwMode="auto">
          <a:xfrm>
            <a:off x="2099555" y="3253970"/>
            <a:ext cx="18288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marL="1143000" indent="-2286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pPr algn="ctr"/>
            <a:r>
              <a:rPr lang="en-US" altLang="en-US" sz="1400" b="1" dirty="0">
                <a:solidFill>
                  <a:srgbClr val="000000"/>
                </a:solidFill>
              </a:rPr>
              <a:t>Dr. William Fullmer</a:t>
            </a:r>
          </a:p>
        </p:txBody>
      </p:sp>
      <p:sp>
        <p:nvSpPr>
          <p:cNvPr id="20497" name="Rectangle 30"/>
          <p:cNvSpPr>
            <a:spLocks noChangeArrowheads="1"/>
          </p:cNvSpPr>
          <p:nvPr/>
        </p:nvSpPr>
        <p:spPr bwMode="auto">
          <a:xfrm>
            <a:off x="3725692" y="3253970"/>
            <a:ext cx="1524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marL="1143000" indent="-2286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pPr algn="ctr"/>
            <a:r>
              <a:rPr lang="en-US" altLang="en-US" sz="1400" b="1" dirty="0">
                <a:solidFill>
                  <a:srgbClr val="000000"/>
                </a:solidFill>
              </a:rPr>
              <a:t>Dr. Peiyuan Liu</a:t>
            </a:r>
          </a:p>
        </p:txBody>
      </p:sp>
      <p:sp>
        <p:nvSpPr>
          <p:cNvPr id="20498" name="Rectangle 31"/>
          <p:cNvSpPr>
            <a:spLocks noChangeArrowheads="1"/>
          </p:cNvSpPr>
          <p:nvPr/>
        </p:nvSpPr>
        <p:spPr bwMode="auto">
          <a:xfrm>
            <a:off x="7090552" y="2613503"/>
            <a:ext cx="18288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marL="1143000" indent="-2286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pPr algn="ctr"/>
            <a:r>
              <a:rPr lang="en-US" altLang="en-US" sz="1400" b="1" dirty="0">
                <a:solidFill>
                  <a:srgbClr val="000000"/>
                </a:solidFill>
              </a:rPr>
              <a:t>Prof. Thomas Hauser</a:t>
            </a:r>
          </a:p>
        </p:txBody>
      </p:sp>
      <p:sp>
        <p:nvSpPr>
          <p:cNvPr id="20499" name="Rectangle 32"/>
          <p:cNvSpPr>
            <a:spLocks noChangeArrowheads="1"/>
          </p:cNvSpPr>
          <p:nvPr/>
        </p:nvSpPr>
        <p:spPr bwMode="auto">
          <a:xfrm>
            <a:off x="7242952" y="4194656"/>
            <a:ext cx="1524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marL="1143000" indent="-2286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pPr algn="ctr"/>
            <a:r>
              <a:rPr lang="en-US" altLang="en-US" sz="1400" b="1" dirty="0">
                <a:solidFill>
                  <a:srgbClr val="000000"/>
                </a:solidFill>
              </a:rPr>
              <a:t>Tim Brown</a:t>
            </a:r>
          </a:p>
        </p:txBody>
      </p:sp>
      <p:sp>
        <p:nvSpPr>
          <p:cNvPr id="20500" name="Rectangle 33"/>
          <p:cNvSpPr>
            <a:spLocks noChangeArrowheads="1"/>
          </p:cNvSpPr>
          <p:nvPr/>
        </p:nvSpPr>
        <p:spPr bwMode="auto">
          <a:xfrm>
            <a:off x="136182" y="6048415"/>
            <a:ext cx="1524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marL="1143000" indent="-2286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pPr algn="ctr"/>
            <a:r>
              <a:rPr lang="en-US" altLang="en-US" sz="1400" b="1" dirty="0">
                <a:solidFill>
                  <a:srgbClr val="000000"/>
                </a:solidFill>
              </a:rPr>
              <a:t>Dr. Ray Grout</a:t>
            </a:r>
          </a:p>
        </p:txBody>
      </p:sp>
      <p:sp>
        <p:nvSpPr>
          <p:cNvPr id="20501" name="Rectangle 34"/>
          <p:cNvSpPr>
            <a:spLocks noChangeArrowheads="1"/>
          </p:cNvSpPr>
          <p:nvPr/>
        </p:nvSpPr>
        <p:spPr bwMode="auto">
          <a:xfrm>
            <a:off x="1369763" y="6048415"/>
            <a:ext cx="1828800"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marL="1143000" indent="-2286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pPr algn="ctr"/>
            <a:r>
              <a:rPr lang="en-US" altLang="en-US" sz="1400" b="1" dirty="0">
                <a:solidFill>
                  <a:srgbClr val="000000"/>
                </a:solidFill>
              </a:rPr>
              <a:t>Dr. Hari Sitaraman</a:t>
            </a:r>
          </a:p>
        </p:txBody>
      </p:sp>
      <p:sp>
        <p:nvSpPr>
          <p:cNvPr id="20502" name="Rectangle 35"/>
          <p:cNvSpPr>
            <a:spLocks noChangeArrowheads="1"/>
          </p:cNvSpPr>
          <p:nvPr/>
        </p:nvSpPr>
        <p:spPr bwMode="auto">
          <a:xfrm>
            <a:off x="5735456" y="6048415"/>
            <a:ext cx="16764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marL="1143000" indent="-2286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r>
              <a:rPr lang="en-US" altLang="en-US" sz="1400" b="1" dirty="0">
                <a:solidFill>
                  <a:srgbClr val="000000"/>
                </a:solidFill>
              </a:rPr>
              <a:t>Dr. Allan </a:t>
            </a:r>
            <a:r>
              <a:rPr lang="en-US" altLang="en-US" sz="1400" b="1" dirty="0" err="1">
                <a:solidFill>
                  <a:srgbClr val="000000"/>
                </a:solidFill>
              </a:rPr>
              <a:t>Issangya</a:t>
            </a:r>
            <a:endParaRPr lang="en-US" altLang="en-US" sz="1400" b="1" dirty="0">
              <a:solidFill>
                <a:srgbClr val="000000"/>
              </a:solidFill>
            </a:endParaRPr>
          </a:p>
        </p:txBody>
      </p:sp>
      <p:sp>
        <p:nvSpPr>
          <p:cNvPr id="20503" name="Rectangle 36"/>
          <p:cNvSpPr>
            <a:spLocks noChangeArrowheads="1"/>
          </p:cNvSpPr>
          <p:nvPr/>
        </p:nvSpPr>
        <p:spPr bwMode="auto">
          <a:xfrm>
            <a:off x="4375671" y="6048415"/>
            <a:ext cx="14874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marL="1143000" indent="-2286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r>
              <a:rPr lang="en-US" altLang="en-US" sz="1400" b="1" dirty="0">
                <a:solidFill>
                  <a:srgbClr val="000000"/>
                </a:solidFill>
              </a:rPr>
              <a:t>Dr. Ray </a:t>
            </a:r>
            <a:r>
              <a:rPr lang="en-US" altLang="en-US" sz="1400" b="1" dirty="0" err="1">
                <a:solidFill>
                  <a:srgbClr val="000000"/>
                </a:solidFill>
              </a:rPr>
              <a:t>Cocco</a:t>
            </a:r>
            <a:endParaRPr lang="en-US" altLang="en-US" sz="1400" b="1" dirty="0">
              <a:solidFill>
                <a:srgbClr val="000000"/>
              </a:solidFill>
            </a:endParaRPr>
          </a:p>
        </p:txBody>
      </p:sp>
      <p:pic>
        <p:nvPicPr>
          <p:cNvPr id="20505" name="Picture 25" descr="https://www.nrel.gov/energysciences/sites/default/files/photo_staff_grout.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7843" r="9215"/>
          <a:stretch/>
        </p:blipFill>
        <p:spPr bwMode="auto">
          <a:xfrm>
            <a:off x="374344" y="4782816"/>
            <a:ext cx="1066800" cy="1280160"/>
          </a:xfrm>
          <a:prstGeom prst="rect">
            <a:avLst/>
          </a:prstGeom>
          <a:noFill/>
          <a:extLst>
            <a:ext uri="{909E8E84-426E-40dd-AFC4-6F175D3DCCD1}">
              <a14:hiddenFill xmlns="" xmlns:a14="http://schemas.microsoft.com/office/drawing/2010/main">
                <a:solidFill>
                  <a:srgbClr val="FFFFFF"/>
                </a:solidFill>
              </a14:hiddenFill>
            </a:ext>
          </a:extLst>
        </p:spPr>
      </p:pic>
      <p:pic>
        <p:nvPicPr>
          <p:cNvPr id="20507" name="Picture 27" descr="http://hrenya.colorado.edu/images/uploadedimages/William%20Fullmer.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9107" t="751" r="4371" b="-751"/>
          <a:stretch/>
        </p:blipFill>
        <p:spPr bwMode="auto">
          <a:xfrm>
            <a:off x="2490627" y="2029641"/>
            <a:ext cx="1107607" cy="1280160"/>
          </a:xfrm>
          <a:prstGeom prst="rect">
            <a:avLst/>
          </a:prstGeom>
          <a:noFill/>
          <a:extLst>
            <a:ext uri="{909E8E84-426E-40dd-AFC4-6F175D3DCCD1}">
              <a14:hiddenFill xmlns="" xmlns:a14="http://schemas.microsoft.com/office/drawing/2010/main">
                <a:solidFill>
                  <a:srgbClr val="FFFFFF"/>
                </a:solidFill>
              </a14:hiddenFill>
            </a:ext>
          </a:extLst>
        </p:spPr>
      </p:pic>
      <p:pic>
        <p:nvPicPr>
          <p:cNvPr id="20509" name="Picture 29" descr="http://hrenya.colorado.edu/images/uploadedimages/image_peiyuan.jp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12405" r="16709" b="12760"/>
          <a:stretch/>
        </p:blipFill>
        <p:spPr bwMode="auto">
          <a:xfrm>
            <a:off x="3970573" y="2010185"/>
            <a:ext cx="1002322" cy="1280160"/>
          </a:xfrm>
          <a:prstGeom prst="rect">
            <a:avLst/>
          </a:prstGeom>
          <a:noFill/>
          <a:extLst>
            <a:ext uri="{909E8E84-426E-40dd-AFC4-6F175D3DCCD1}">
              <a14:hiddenFill xmlns="" xmlns:a14="http://schemas.microsoft.com/office/drawing/2010/main">
                <a:solidFill>
                  <a:srgbClr val="FFFFFF"/>
                </a:solidFill>
              </a14:hiddenFill>
            </a:ext>
          </a:extLst>
        </p:spPr>
      </p:pic>
      <p:pic>
        <p:nvPicPr>
          <p:cNvPr id="20511" name="Picture 31" descr="https://www.nrel.gov/energysciences/sites/default/files/Hari.JPG_.jpeg"/>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l="3084" r="8916" b="9356"/>
          <a:stretch/>
        </p:blipFill>
        <p:spPr bwMode="auto">
          <a:xfrm>
            <a:off x="1768482" y="4782816"/>
            <a:ext cx="1066801" cy="1280160"/>
          </a:xfrm>
          <a:prstGeom prst="rect">
            <a:avLst/>
          </a:prstGeom>
          <a:noFill/>
          <a:extLst>
            <a:ext uri="{909E8E84-426E-40dd-AFC4-6F175D3DCCD1}">
              <a14:hiddenFill xmlns="" xmlns:a14="http://schemas.microsoft.com/office/drawing/2010/main">
                <a:solidFill>
                  <a:srgbClr val="FFFFFF"/>
                </a:solidFill>
              </a14:hiddenFill>
            </a:ext>
          </a:extLst>
        </p:spPr>
      </p:pic>
      <p:pic>
        <p:nvPicPr>
          <p:cNvPr id="20513" name="Picture 33" descr="https://www.psri.org/images/Staff/ray.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612" r="7196"/>
          <a:stretch/>
        </p:blipFill>
        <p:spPr bwMode="auto">
          <a:xfrm>
            <a:off x="4473063" y="4782816"/>
            <a:ext cx="1303867" cy="1280160"/>
          </a:xfrm>
          <a:prstGeom prst="rect">
            <a:avLst/>
          </a:prstGeom>
          <a:noFill/>
          <a:extLst>
            <a:ext uri="{909E8E84-426E-40dd-AFC4-6F175D3DCCD1}">
              <a14:hiddenFill xmlns="" xmlns:a14="http://schemas.microsoft.com/office/drawing/2010/main">
                <a:solidFill>
                  <a:srgbClr val="FFFFFF"/>
                </a:solidFill>
              </a14:hiddenFill>
            </a:ext>
          </a:extLst>
        </p:spPr>
      </p:pic>
      <p:pic>
        <p:nvPicPr>
          <p:cNvPr id="20515" name="Picture 35" descr="https://www.psri.org/images/Staff/Allan.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1152" r="10631"/>
          <a:stretch/>
        </p:blipFill>
        <p:spPr bwMode="auto">
          <a:xfrm>
            <a:off x="5933248" y="4782816"/>
            <a:ext cx="1244600" cy="1280160"/>
          </a:xfrm>
          <a:prstGeom prst="rect">
            <a:avLst/>
          </a:prstGeom>
          <a:noFill/>
          <a:extLst>
            <a:ext uri="{909E8E84-426E-40dd-AFC4-6F175D3DCCD1}">
              <a14:hiddenFill xmlns="" xmlns:a14="http://schemas.microsoft.com/office/drawing/2010/main">
                <a:solidFill>
                  <a:srgbClr val="FFFFFF"/>
                </a:solidFill>
              </a14:hiddenFill>
            </a:ext>
          </a:extLst>
        </p:spPr>
      </p:pic>
      <p:pic>
        <p:nvPicPr>
          <p:cNvPr id="20517" name="Picture 37" descr="https://www.rc.colorado.edu/sites/default/files/styles/employee_image/public/Brown.jpg?itok=1MOgBNG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9883" r="6876"/>
          <a:stretch/>
        </p:blipFill>
        <p:spPr bwMode="auto">
          <a:xfrm>
            <a:off x="7471552" y="2959455"/>
            <a:ext cx="1244601" cy="1280160"/>
          </a:xfrm>
          <a:prstGeom prst="rect">
            <a:avLst/>
          </a:prstGeom>
          <a:noFill/>
          <a:extLst>
            <a:ext uri="{909E8E84-426E-40dd-AFC4-6F175D3DCCD1}">
              <a14:hiddenFill xmlns="" xmlns:a14="http://schemas.microsoft.com/office/drawing/2010/main">
                <a:solidFill>
                  <a:srgbClr val="FFFFFF"/>
                </a:solidFill>
              </a14:hiddenFill>
            </a:ext>
          </a:extLst>
        </p:spPr>
      </p:pic>
      <p:pic>
        <p:nvPicPr>
          <p:cNvPr id="20519" name="Picture 39" descr="https://www.rc.colorado.edu/sites/default/files/styles/employee_image/public/ThomasHauserPhoto.jpeg?itok=-5vxXf1g"/>
          <p:cNvPicPr>
            <a:picLocks noChangeAspect="1" noChangeArrowheads="1"/>
          </p:cNvPicPr>
          <p:nvPr/>
        </p:nvPicPr>
        <p:blipFill rotWithShape="1">
          <a:blip r:embed="rId11" cstate="email">
            <a:extLst>
              <a:ext uri="{28A0092B-C50C-407E-A947-70E740481C1C}">
                <a14:useLocalDpi xmlns:a14="http://schemas.microsoft.com/office/drawing/2010/main" val="0"/>
              </a:ext>
            </a:extLst>
          </a:blip>
          <a:srcRect l="1" r="4320"/>
          <a:stretch/>
        </p:blipFill>
        <p:spPr bwMode="auto">
          <a:xfrm>
            <a:off x="7480019" y="1375533"/>
            <a:ext cx="1224845" cy="1280160"/>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36" descr="Deepthi.png"/>
          <p:cNvPicPr>
            <a:picLocks noChangeAspect="1"/>
          </p:cNvPicPr>
          <p:nvPr/>
        </p:nvPicPr>
        <p:blipFill>
          <a:blip r:embed="rId12" cstate="print"/>
          <a:srcRect l="22302"/>
          <a:stretch>
            <a:fillRect/>
          </a:stretch>
        </p:blipFill>
        <p:spPr>
          <a:xfrm>
            <a:off x="3035030" y="4782816"/>
            <a:ext cx="1143283" cy="1280160"/>
          </a:xfrm>
          <a:prstGeom prst="rect">
            <a:avLst/>
          </a:prstGeom>
        </p:spPr>
      </p:pic>
      <p:pic>
        <p:nvPicPr>
          <p:cNvPr id="38" name="Picture 37" descr="aaron.jpg"/>
          <p:cNvPicPr>
            <a:picLocks noChangeAspect="1"/>
          </p:cNvPicPr>
          <p:nvPr/>
        </p:nvPicPr>
        <p:blipFill>
          <a:blip r:embed="rId13" cstate="print"/>
          <a:srcRect l="29451"/>
          <a:stretch>
            <a:fillRect/>
          </a:stretch>
        </p:blipFill>
        <p:spPr>
          <a:xfrm>
            <a:off x="7488869" y="4573954"/>
            <a:ext cx="1204194" cy="1280160"/>
          </a:xfrm>
          <a:prstGeom prst="rect">
            <a:avLst/>
          </a:prstGeom>
        </p:spPr>
      </p:pic>
      <p:sp>
        <p:nvSpPr>
          <p:cNvPr id="39" name="Rectangle 34"/>
          <p:cNvSpPr>
            <a:spLocks noChangeArrowheads="1"/>
          </p:cNvSpPr>
          <p:nvPr/>
        </p:nvSpPr>
        <p:spPr bwMode="auto">
          <a:xfrm>
            <a:off x="2284167" y="6048415"/>
            <a:ext cx="271584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marL="1143000" indent="-2286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pPr algn="ctr"/>
            <a:r>
              <a:rPr lang="en-US" altLang="en-US" sz="1400" b="1" dirty="0">
                <a:solidFill>
                  <a:srgbClr val="000000"/>
                </a:solidFill>
              </a:rPr>
              <a:t>Dr. </a:t>
            </a:r>
            <a:r>
              <a:rPr lang="en-US" altLang="en-US" sz="1400" b="1" dirty="0" err="1" smtClean="0">
                <a:solidFill>
                  <a:srgbClr val="000000"/>
                </a:solidFill>
              </a:rPr>
              <a:t>Deepthi</a:t>
            </a:r>
            <a:r>
              <a:rPr lang="en-US" altLang="en-US" sz="1400" b="1" dirty="0" smtClean="0">
                <a:solidFill>
                  <a:srgbClr val="000000"/>
                </a:solidFill>
              </a:rPr>
              <a:t> </a:t>
            </a:r>
          </a:p>
          <a:p>
            <a:pPr algn="ctr"/>
            <a:r>
              <a:rPr lang="en-US" altLang="en-US" sz="1400" b="1" dirty="0" err="1" smtClean="0">
                <a:solidFill>
                  <a:srgbClr val="000000"/>
                </a:solidFill>
              </a:rPr>
              <a:t>Vaidhynathan</a:t>
            </a:r>
            <a:endParaRPr lang="en-US" altLang="en-US" sz="1400" b="1" dirty="0">
              <a:solidFill>
                <a:srgbClr val="000000"/>
              </a:solidFill>
            </a:endParaRPr>
          </a:p>
        </p:txBody>
      </p:sp>
      <p:sp>
        <p:nvSpPr>
          <p:cNvPr id="40" name="Rectangle 34"/>
          <p:cNvSpPr>
            <a:spLocks noChangeArrowheads="1"/>
          </p:cNvSpPr>
          <p:nvPr/>
        </p:nvSpPr>
        <p:spPr bwMode="auto">
          <a:xfrm>
            <a:off x="7178104" y="5810199"/>
            <a:ext cx="18288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marL="1143000" indent="-2286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pPr algn="ctr"/>
            <a:r>
              <a:rPr lang="en-US" altLang="en-US" sz="1400" b="1" dirty="0" smtClean="0">
                <a:solidFill>
                  <a:srgbClr val="000000"/>
                </a:solidFill>
              </a:rPr>
              <a:t>Aaron Holt</a:t>
            </a:r>
            <a:endParaRPr lang="en-US" altLang="en-US" sz="1400" b="1" dirty="0">
              <a:solidFill>
                <a:srgbClr val="000000"/>
              </a:solidFill>
            </a:endParaRPr>
          </a:p>
        </p:txBody>
      </p:sp>
      <p:sp>
        <p:nvSpPr>
          <p:cNvPr id="41" name="Slide Number Placeholder 3"/>
          <p:cNvSpPr>
            <a:spLocks noGrp="1"/>
          </p:cNvSpPr>
          <p:nvPr>
            <p:ph type="sldNum" sz="quarter" idx="11"/>
          </p:nvPr>
        </p:nvSpPr>
        <p:spPr>
          <a:xfrm>
            <a:off x="7162800" y="6477000"/>
            <a:ext cx="1905000" cy="304800"/>
          </a:xfrm>
        </p:spPr>
        <p:txBody>
          <a:bodyPr/>
          <a:lstStyle/>
          <a:p>
            <a:pPr>
              <a:defRPr/>
            </a:pPr>
            <a:fld id="{EE1947F7-0D9A-4147-921B-FB64938FD14A}" type="slidenum">
              <a:rPr lang="en-US" smtClean="0"/>
              <a:pPr>
                <a:defRPr/>
              </a:pPr>
              <a:t>2</a:t>
            </a:fld>
            <a:endParaRPr 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
            </a:r>
            <a:br>
              <a:rPr lang="en-US" altLang="en-US" dirty="0" smtClean="0"/>
            </a:br>
            <a:r>
              <a:rPr lang="en-US" altLang="en-US" dirty="0"/>
              <a:t/>
            </a:r>
            <a:br>
              <a:rPr lang="en-US" altLang="en-US" dirty="0"/>
            </a:br>
            <a:r>
              <a:rPr lang="en-US" altLang="en-US" dirty="0"/>
              <a:t>Preliminary </a:t>
            </a:r>
            <a:r>
              <a:rPr lang="en-US" altLang="en-US" dirty="0" smtClean="0"/>
              <a:t>Results: Fluid </a:t>
            </a:r>
            <a:r>
              <a:rPr lang="en-US" dirty="0" smtClean="0"/>
              <a:t>cell operations</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1"/>
          </p:nvPr>
        </p:nvSpPr>
        <p:spPr/>
        <p:txBody>
          <a:bodyPr/>
          <a:lstStyle/>
          <a:p>
            <a:pPr>
              <a:defRPr/>
            </a:pPr>
            <a:fld id="{EE1947F7-0D9A-4147-921B-FB64938FD14A}" type="slidenum">
              <a:rPr lang="en-US" smtClean="0"/>
              <a:pPr>
                <a:defRPr/>
              </a:pPr>
              <a:t>20</a:t>
            </a:fld>
            <a:endParaRPr lang="en-US"/>
          </a:p>
        </p:txBody>
      </p:sp>
      <p:pic>
        <p:nvPicPr>
          <p:cNvPr id="5" name="Picture 4"/>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28017" y="3453311"/>
            <a:ext cx="4357992" cy="2227642"/>
          </a:xfrm>
          <a:prstGeom prst="rect">
            <a:avLst/>
          </a:prstGeom>
          <a:noFill/>
          <a:ln>
            <a:noFill/>
          </a:ln>
        </p:spPr>
      </p:pic>
      <p:sp>
        <p:nvSpPr>
          <p:cNvPr id="6" name="Rectangle 5"/>
          <p:cNvSpPr/>
          <p:nvPr/>
        </p:nvSpPr>
        <p:spPr>
          <a:xfrm>
            <a:off x="346861" y="953619"/>
            <a:ext cx="1125628" cy="461665"/>
          </a:xfrm>
          <a:prstGeom prst="rect">
            <a:avLst/>
          </a:prstGeom>
        </p:spPr>
        <p:txBody>
          <a:bodyPr wrap="none">
            <a:spAutoFit/>
          </a:bodyPr>
          <a:lstStyle/>
          <a:p>
            <a:pPr algn="ctr"/>
            <a:r>
              <a:rPr lang="en-US" sz="2400" b="1" i="1" dirty="0" smtClean="0"/>
              <a:t>Sorting</a:t>
            </a:r>
            <a:endParaRPr lang="en-US" sz="2400" b="1" i="1" dirty="0"/>
          </a:p>
        </p:txBody>
      </p:sp>
      <p:graphicFrame>
        <p:nvGraphicFramePr>
          <p:cNvPr id="8" name="Table 7"/>
          <p:cNvGraphicFramePr>
            <a:graphicFrameLocks noGrp="1"/>
          </p:cNvGraphicFramePr>
          <p:nvPr>
            <p:extLst>
              <p:ext uri="{D42A27DB-BD31-4B8C-83A1-F6EECF244321}">
                <p14:modId xmlns:p14="http://schemas.microsoft.com/office/powerpoint/2010/main" val="2471960758"/>
              </p:ext>
            </p:extLst>
          </p:nvPr>
        </p:nvGraphicFramePr>
        <p:xfrm>
          <a:off x="2133598" y="1554136"/>
          <a:ext cx="6722533" cy="370840"/>
        </p:xfrm>
        <a:graphic>
          <a:graphicData uri="http://schemas.openxmlformats.org/drawingml/2006/table">
            <a:tbl>
              <a:tblPr firstRow="1" bandRow="1">
                <a:tableStyleId>{5940675A-B579-460E-94D1-54222C63F5DA}</a:tableStyleId>
              </a:tblPr>
              <a:tblGrid>
                <a:gridCol w="702733"/>
                <a:gridCol w="702733"/>
                <a:gridCol w="702733"/>
                <a:gridCol w="988960"/>
                <a:gridCol w="878417"/>
                <a:gridCol w="429448"/>
                <a:gridCol w="707275"/>
                <a:gridCol w="289434"/>
                <a:gridCol w="826279"/>
                <a:gridCol w="494521"/>
              </a:tblGrid>
              <a:tr h="370840">
                <a:tc>
                  <a:txBody>
                    <a:bodyPr/>
                    <a:lstStyle/>
                    <a:p>
                      <a:pPr algn="ctr"/>
                      <a:r>
                        <a:rPr lang="en-US" i="1" dirty="0" smtClean="0"/>
                        <a:t>n</a:t>
                      </a:r>
                      <a:endParaRPr lang="en-US" i="1" dirty="0"/>
                    </a:p>
                  </a:txBody>
                  <a:tcPr/>
                </a:tc>
                <a:tc>
                  <a:txBody>
                    <a:bodyPr/>
                    <a:lstStyle/>
                    <a:p>
                      <a:pPr algn="ctr"/>
                      <a:r>
                        <a:rPr lang="en-US" i="1" dirty="0" smtClean="0"/>
                        <a:t>n</a:t>
                      </a:r>
                      <a:endParaRPr lang="en-US" i="1" dirty="0"/>
                    </a:p>
                  </a:txBody>
                  <a:tcPr/>
                </a:tc>
                <a:tc>
                  <a:txBody>
                    <a:bodyPr/>
                    <a:lstStyle/>
                    <a:p>
                      <a:pPr algn="ctr"/>
                      <a:r>
                        <a:rPr lang="en-US" i="1" dirty="0" err="1" smtClean="0"/>
                        <a:t>ghst</a:t>
                      </a:r>
                      <a:endParaRPr lang="en-US" i="1" dirty="0"/>
                    </a:p>
                  </a:txBody>
                  <a:tcPr/>
                </a:tc>
                <a:tc>
                  <a:txBody>
                    <a:bodyPr/>
                    <a:lstStyle/>
                    <a:p>
                      <a:pPr algn="ctr"/>
                      <a:r>
                        <a:rPr lang="en-US" i="1" dirty="0" err="1" smtClean="0"/>
                        <a:t>Np</a:t>
                      </a:r>
                      <a:r>
                        <a:rPr lang="en-US" i="1" dirty="0" smtClean="0"/>
                        <a:t>=0</a:t>
                      </a:r>
                      <a:endParaRPr lang="en-US" i="1" dirty="0"/>
                    </a:p>
                  </a:txBody>
                  <a:tcPr/>
                </a:tc>
                <a:tc>
                  <a:txBody>
                    <a:bodyPr/>
                    <a:lstStyle/>
                    <a:p>
                      <a:pPr algn="ctr"/>
                      <a:r>
                        <a:rPr lang="en-US" i="1" dirty="0" err="1" smtClean="0"/>
                        <a:t>Np</a:t>
                      </a:r>
                      <a:r>
                        <a:rPr lang="en-US" i="1" dirty="0" smtClean="0"/>
                        <a:t>=0</a:t>
                      </a:r>
                      <a:endParaRPr lang="en-US" i="1" dirty="0"/>
                    </a:p>
                  </a:txBody>
                  <a:tcPr/>
                </a:tc>
                <a:tc>
                  <a:txBody>
                    <a:bodyPr/>
                    <a:lstStyle/>
                    <a:p>
                      <a:pPr algn="ctr"/>
                      <a:r>
                        <a:rPr lang="en-US" i="1" dirty="0" smtClean="0"/>
                        <a:t>n</a:t>
                      </a:r>
                      <a:endParaRPr lang="en-US" i="1" dirty="0"/>
                    </a:p>
                  </a:txBody>
                  <a:tcPr/>
                </a:tc>
                <a:tc>
                  <a:txBody>
                    <a:bodyPr/>
                    <a:lstStyle/>
                    <a:p>
                      <a:pPr algn="ctr"/>
                      <a:r>
                        <a:rPr lang="en-US" i="1" dirty="0" err="1" smtClean="0"/>
                        <a:t>ghst</a:t>
                      </a:r>
                      <a:endParaRPr lang="en-US" i="1" dirty="0"/>
                    </a:p>
                  </a:txBody>
                  <a:tcPr/>
                </a:tc>
                <a:tc>
                  <a:txBody>
                    <a:bodyPr/>
                    <a:lstStyle/>
                    <a:p>
                      <a:pPr algn="ctr"/>
                      <a:r>
                        <a:rPr lang="en-US" i="1" dirty="0" smtClean="0"/>
                        <a:t>n</a:t>
                      </a:r>
                      <a:endParaRPr lang="en-US" i="1" dirty="0"/>
                    </a:p>
                  </a:txBody>
                  <a:tcPr/>
                </a:tc>
                <a:tc>
                  <a:txBody>
                    <a:bodyPr/>
                    <a:lstStyle/>
                    <a:p>
                      <a:pPr algn="ctr"/>
                      <a:r>
                        <a:rPr lang="en-US" i="1" dirty="0" err="1" smtClean="0"/>
                        <a:t>Np</a:t>
                      </a:r>
                      <a:r>
                        <a:rPr lang="en-US" i="1" dirty="0" smtClean="0"/>
                        <a:t>=0</a:t>
                      </a:r>
                      <a:endParaRPr lang="en-US" i="1" dirty="0"/>
                    </a:p>
                  </a:txBody>
                  <a:tcPr/>
                </a:tc>
                <a:tc>
                  <a:txBody>
                    <a:bodyPr/>
                    <a:lstStyle/>
                    <a:p>
                      <a:pPr algn="ctr"/>
                      <a:r>
                        <a:rPr lang="en-US" i="1" dirty="0" smtClean="0"/>
                        <a:t>n</a:t>
                      </a:r>
                      <a:endParaRPr lang="en-US" i="1" dirty="0"/>
                    </a:p>
                  </a:txBody>
                  <a:tcPr/>
                </a:tc>
              </a:tr>
            </a:tbl>
          </a:graphicData>
        </a:graphic>
      </p:graphicFrame>
      <p:sp>
        <p:nvSpPr>
          <p:cNvPr id="9" name="TextBox 8"/>
          <p:cNvSpPr txBox="1"/>
          <p:nvPr/>
        </p:nvSpPr>
        <p:spPr>
          <a:xfrm>
            <a:off x="334345" y="1554136"/>
            <a:ext cx="1799253" cy="338554"/>
          </a:xfrm>
          <a:prstGeom prst="rect">
            <a:avLst/>
          </a:prstGeom>
          <a:noFill/>
        </p:spPr>
        <p:txBody>
          <a:bodyPr wrap="square" rtlCol="0">
            <a:spAutoFit/>
          </a:bodyPr>
          <a:lstStyle/>
          <a:p>
            <a:pPr algn="ctr"/>
            <a:r>
              <a:rPr lang="en-US" sz="1600" dirty="0" smtClean="0"/>
              <a:t>Cell data</a:t>
            </a:r>
            <a:endParaRPr lang="en-US" sz="1600" dirty="0"/>
          </a:p>
        </p:txBody>
      </p:sp>
      <p:cxnSp>
        <p:nvCxnSpPr>
          <p:cNvPr id="10" name="Straight Arrow Connector 9"/>
          <p:cNvCxnSpPr/>
          <p:nvPr/>
        </p:nvCxnSpPr>
        <p:spPr>
          <a:xfrm>
            <a:off x="2827864" y="1413090"/>
            <a:ext cx="1168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030134" y="1192958"/>
            <a:ext cx="1236133" cy="338554"/>
          </a:xfrm>
          <a:prstGeom prst="rect">
            <a:avLst/>
          </a:prstGeom>
          <a:noFill/>
        </p:spPr>
        <p:txBody>
          <a:bodyPr wrap="square" rtlCol="0">
            <a:spAutoFit/>
          </a:bodyPr>
          <a:lstStyle/>
          <a:p>
            <a:r>
              <a:rPr lang="en-US" sz="1600" dirty="0" err="1" smtClean="0"/>
              <a:t>ijkindex</a:t>
            </a:r>
            <a:endParaRPr lang="en-US" sz="1600" dirty="0"/>
          </a:p>
        </p:txBody>
      </p:sp>
      <p:graphicFrame>
        <p:nvGraphicFramePr>
          <p:cNvPr id="12" name="Table 11"/>
          <p:cNvGraphicFramePr>
            <a:graphicFrameLocks noGrp="1"/>
          </p:cNvGraphicFramePr>
          <p:nvPr>
            <p:extLst>
              <p:ext uri="{D42A27DB-BD31-4B8C-83A1-F6EECF244321}">
                <p14:modId xmlns:p14="http://schemas.microsoft.com/office/powerpoint/2010/main" val="1610849040"/>
              </p:ext>
            </p:extLst>
          </p:nvPr>
        </p:nvGraphicFramePr>
        <p:xfrm>
          <a:off x="2133598" y="2165432"/>
          <a:ext cx="6722533" cy="370840"/>
        </p:xfrm>
        <a:graphic>
          <a:graphicData uri="http://schemas.openxmlformats.org/drawingml/2006/table">
            <a:tbl>
              <a:tblPr firstRow="1" bandRow="1">
                <a:tableStyleId>{5940675A-B579-460E-94D1-54222C63F5DA}</a:tableStyleId>
              </a:tblPr>
              <a:tblGrid>
                <a:gridCol w="702733"/>
                <a:gridCol w="499534"/>
                <a:gridCol w="541867"/>
                <a:gridCol w="558800"/>
                <a:gridCol w="355600"/>
                <a:gridCol w="677333"/>
                <a:gridCol w="694267"/>
                <a:gridCol w="778933"/>
                <a:gridCol w="812800"/>
                <a:gridCol w="1100666"/>
              </a:tblGrid>
              <a:tr h="370840">
                <a:tc>
                  <a:txBody>
                    <a:bodyPr/>
                    <a:lstStyle/>
                    <a:p>
                      <a:pPr algn="ctr"/>
                      <a:r>
                        <a:rPr lang="en-US" i="1" dirty="0" smtClean="0"/>
                        <a:t>n</a:t>
                      </a:r>
                      <a:endParaRPr lang="en-US" i="1" dirty="0"/>
                    </a:p>
                  </a:txBody>
                  <a:tcPr/>
                </a:tc>
                <a:tc>
                  <a:txBody>
                    <a:bodyPr/>
                    <a:lstStyle/>
                    <a:p>
                      <a:pPr algn="ctr"/>
                      <a:r>
                        <a:rPr lang="en-US" i="1" dirty="0" smtClean="0"/>
                        <a:t>n</a:t>
                      </a:r>
                      <a:endParaRPr lang="en-US" i="1" dirty="0"/>
                    </a:p>
                  </a:txBody>
                  <a:tcPr/>
                </a:tc>
                <a:tc>
                  <a:txBody>
                    <a:bodyPr/>
                    <a:lstStyle/>
                    <a:p>
                      <a:pPr algn="ctr"/>
                      <a:r>
                        <a:rPr lang="en-US" i="1" dirty="0" smtClean="0"/>
                        <a:t>n</a:t>
                      </a:r>
                      <a:endParaRPr lang="en-US" i="1" dirty="0"/>
                    </a:p>
                  </a:txBody>
                  <a:tcPr/>
                </a:tc>
                <a:tc>
                  <a:txBody>
                    <a:bodyPr/>
                    <a:lstStyle/>
                    <a:p>
                      <a:pPr algn="ctr"/>
                      <a:r>
                        <a:rPr lang="en-US" i="1" dirty="0" smtClean="0"/>
                        <a:t>n</a:t>
                      </a:r>
                      <a:endParaRPr lang="en-US" i="1" dirty="0"/>
                    </a:p>
                  </a:txBody>
                  <a:tcPr/>
                </a:tc>
                <a:tc>
                  <a:txBody>
                    <a:bodyPr/>
                    <a:lstStyle/>
                    <a:p>
                      <a:pPr algn="ctr"/>
                      <a:r>
                        <a:rPr lang="en-US" i="1" dirty="0" smtClean="0"/>
                        <a:t>n</a:t>
                      </a:r>
                      <a:endParaRPr lang="en-US" i="1" dirty="0"/>
                    </a:p>
                  </a:txBody>
                  <a:tcPr/>
                </a:tc>
                <a:tc>
                  <a:txBody>
                    <a:bodyPr/>
                    <a:lstStyle/>
                    <a:p>
                      <a:pPr algn="ctr"/>
                      <a:r>
                        <a:rPr lang="en-US" i="1" dirty="0" err="1" smtClean="0"/>
                        <a:t>ghst</a:t>
                      </a:r>
                      <a:endParaRPr lang="en-US" i="1" dirty="0"/>
                    </a:p>
                  </a:txBody>
                  <a:tcPr/>
                </a:tc>
                <a:tc>
                  <a:txBody>
                    <a:bodyPr/>
                    <a:lstStyle/>
                    <a:p>
                      <a:pPr algn="ctr"/>
                      <a:r>
                        <a:rPr lang="en-US" i="1" dirty="0" err="1" smtClean="0"/>
                        <a:t>ghst</a:t>
                      </a:r>
                      <a:endParaRPr lang="en-US" i="1"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i="1" dirty="0" err="1" smtClean="0"/>
                        <a:t>Np</a:t>
                      </a:r>
                      <a:r>
                        <a:rPr lang="en-US" i="1" dirty="0" smtClean="0"/>
                        <a:t>=0</a:t>
                      </a:r>
                    </a:p>
                  </a:txBody>
                  <a:tcPr/>
                </a:tc>
                <a:tc>
                  <a:txBody>
                    <a:bodyPr/>
                    <a:lstStyle/>
                    <a:p>
                      <a:pPr algn="ctr"/>
                      <a:r>
                        <a:rPr lang="en-US" i="1" dirty="0" err="1" smtClean="0"/>
                        <a:t>Np</a:t>
                      </a:r>
                      <a:r>
                        <a:rPr lang="en-US" i="1" dirty="0" smtClean="0"/>
                        <a:t>=0</a:t>
                      </a:r>
                      <a:endParaRPr lang="en-US" i="1"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i="1" dirty="0" err="1" smtClean="0"/>
                        <a:t>Np</a:t>
                      </a:r>
                      <a:r>
                        <a:rPr lang="en-US" i="1" dirty="0" smtClean="0"/>
                        <a:t>=0</a:t>
                      </a:r>
                    </a:p>
                  </a:txBody>
                  <a:tcPr/>
                </a:tc>
              </a:tr>
            </a:tbl>
          </a:graphicData>
        </a:graphic>
      </p:graphicFrame>
      <p:sp>
        <p:nvSpPr>
          <p:cNvPr id="13" name="TextBox 12"/>
          <p:cNvSpPr txBox="1"/>
          <p:nvPr/>
        </p:nvSpPr>
        <p:spPr>
          <a:xfrm>
            <a:off x="334345" y="2231456"/>
            <a:ext cx="1799253" cy="338554"/>
          </a:xfrm>
          <a:prstGeom prst="rect">
            <a:avLst/>
          </a:prstGeom>
          <a:noFill/>
        </p:spPr>
        <p:txBody>
          <a:bodyPr wrap="square" rtlCol="0">
            <a:spAutoFit/>
          </a:bodyPr>
          <a:lstStyle/>
          <a:p>
            <a:pPr algn="ctr"/>
            <a:r>
              <a:rPr lang="en-US" sz="1600" dirty="0" smtClean="0"/>
              <a:t>Cell data</a:t>
            </a:r>
            <a:endParaRPr lang="en-US" sz="1600" dirty="0"/>
          </a:p>
        </p:txBody>
      </p:sp>
      <p:sp>
        <p:nvSpPr>
          <p:cNvPr id="15" name="Rectangle 14"/>
          <p:cNvSpPr/>
          <p:nvPr/>
        </p:nvSpPr>
        <p:spPr>
          <a:xfrm>
            <a:off x="4836559" y="2916777"/>
            <a:ext cx="2457725" cy="461665"/>
          </a:xfrm>
          <a:prstGeom prst="rect">
            <a:avLst/>
          </a:prstGeom>
        </p:spPr>
        <p:txBody>
          <a:bodyPr wrap="none">
            <a:spAutoFit/>
          </a:bodyPr>
          <a:lstStyle/>
          <a:p>
            <a:pPr algn="ctr"/>
            <a:r>
              <a:rPr lang="en-US" sz="2400" b="1" i="1" dirty="0" smtClean="0"/>
              <a:t>Swap loop indices</a:t>
            </a:r>
            <a:endParaRPr lang="en-US" sz="2400" b="1" i="1" dirty="0"/>
          </a:p>
        </p:txBody>
      </p:sp>
      <p:pic>
        <p:nvPicPr>
          <p:cNvPr id="16" name="Picture 15"/>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63820" y="3463047"/>
            <a:ext cx="4061763" cy="1994170"/>
          </a:xfrm>
          <a:prstGeom prst="rect">
            <a:avLst/>
          </a:prstGeom>
          <a:noFill/>
          <a:ln>
            <a:noFill/>
          </a:ln>
        </p:spPr>
      </p:pic>
      <p:sp>
        <p:nvSpPr>
          <p:cNvPr id="17" name="Rectangle 16"/>
          <p:cNvSpPr/>
          <p:nvPr/>
        </p:nvSpPr>
        <p:spPr>
          <a:xfrm>
            <a:off x="6521676" y="5614129"/>
            <a:ext cx="2573674" cy="338554"/>
          </a:xfrm>
          <a:prstGeom prst="rect">
            <a:avLst/>
          </a:prstGeom>
          <a:ln>
            <a:solidFill>
              <a:schemeClr val="accent1">
                <a:lumMod val="50000"/>
              </a:schemeClr>
            </a:solidFill>
          </a:ln>
        </p:spPr>
        <p:txBody>
          <a:bodyPr wrap="square">
            <a:spAutoFit/>
          </a:bodyPr>
          <a:lstStyle/>
          <a:p>
            <a:pPr algn="ctr"/>
            <a:r>
              <a:rPr lang="en-US" sz="1600" b="1" i="1" dirty="0" smtClean="0"/>
              <a:t>Contiguous memory access</a:t>
            </a:r>
            <a:endParaRPr lang="en-US" sz="1600" b="1" i="1" dirty="0"/>
          </a:p>
        </p:txBody>
      </p:sp>
      <p:sp>
        <p:nvSpPr>
          <p:cNvPr id="20" name="Rectangle 19"/>
          <p:cNvSpPr/>
          <p:nvPr/>
        </p:nvSpPr>
        <p:spPr>
          <a:xfrm>
            <a:off x="2231778" y="5614129"/>
            <a:ext cx="2573674" cy="338554"/>
          </a:xfrm>
          <a:prstGeom prst="rect">
            <a:avLst/>
          </a:prstGeom>
          <a:ln>
            <a:solidFill>
              <a:schemeClr val="accent1">
                <a:lumMod val="50000"/>
              </a:schemeClr>
            </a:solidFill>
          </a:ln>
        </p:spPr>
        <p:txBody>
          <a:bodyPr wrap="square">
            <a:spAutoFit/>
          </a:bodyPr>
          <a:lstStyle/>
          <a:p>
            <a:pPr algn="ctr"/>
            <a:r>
              <a:rPr lang="en-US" sz="1600" b="1" i="1" dirty="0" smtClean="0"/>
              <a:t>Removal of “if”</a:t>
            </a:r>
            <a:endParaRPr lang="en-US" sz="1600" b="1" i="1" dirty="0"/>
          </a:p>
        </p:txBody>
      </p:sp>
      <p:cxnSp>
        <p:nvCxnSpPr>
          <p:cNvPr id="21" name="Straight Arrow Connector 20"/>
          <p:cNvCxnSpPr/>
          <p:nvPr/>
        </p:nvCxnSpPr>
        <p:spPr bwMode="auto">
          <a:xfrm flipV="1">
            <a:off x="3518615" y="5312500"/>
            <a:ext cx="2793" cy="294112"/>
          </a:xfrm>
          <a:prstGeom prst="straightConnector1">
            <a:avLst/>
          </a:prstGeom>
          <a:noFill/>
          <a:ln w="28575" cap="flat" cmpd="sng" algn="ctr">
            <a:solidFill>
              <a:schemeClr val="accent5">
                <a:lumMod val="50000"/>
              </a:schemeClr>
            </a:solidFill>
            <a:prstDash val="solid"/>
            <a:round/>
            <a:headEnd type="none" w="med" len="med"/>
            <a:tailEnd type="triangle" w="lg" len="lg"/>
          </a:ln>
          <a:effectLst/>
        </p:spPr>
      </p:cxnSp>
      <p:sp>
        <p:nvSpPr>
          <p:cNvPr id="22" name="Rectangle 21"/>
          <p:cNvSpPr/>
          <p:nvPr/>
        </p:nvSpPr>
        <p:spPr>
          <a:xfrm>
            <a:off x="948689" y="2729955"/>
            <a:ext cx="3933825" cy="584775"/>
          </a:xfrm>
          <a:prstGeom prst="rect">
            <a:avLst/>
          </a:prstGeom>
        </p:spPr>
        <p:txBody>
          <a:bodyPr wrap="square">
            <a:spAutoFit/>
          </a:bodyPr>
          <a:lstStyle/>
          <a:p>
            <a:pPr marL="457200" lvl="3" indent="277813"/>
            <a:r>
              <a:rPr lang="en-US" sz="1600" i="1" dirty="0" smtClean="0">
                <a:solidFill>
                  <a:srgbClr val="C00000"/>
                </a:solidFill>
              </a:rPr>
              <a:t>Fluid_mask(</a:t>
            </a:r>
            <a:r>
              <a:rPr lang="en-US" sz="1600" i="1" dirty="0" err="1" smtClean="0">
                <a:solidFill>
                  <a:srgbClr val="C00000"/>
                </a:solidFill>
              </a:rPr>
              <a:t>ijk</a:t>
            </a:r>
            <a:r>
              <a:rPr lang="en-US" sz="1600" i="1" dirty="0" smtClean="0">
                <a:solidFill>
                  <a:srgbClr val="C00000"/>
                </a:solidFill>
              </a:rPr>
              <a:t>)=1 (if </a:t>
            </a:r>
            <a:r>
              <a:rPr lang="en-US" sz="1600" i="1" dirty="0" err="1" smtClean="0">
                <a:solidFill>
                  <a:srgbClr val="C00000"/>
                </a:solidFill>
              </a:rPr>
              <a:t>fluid_at</a:t>
            </a:r>
            <a:r>
              <a:rPr lang="en-US" sz="1600" i="1" dirty="0" smtClean="0">
                <a:solidFill>
                  <a:srgbClr val="C00000"/>
                </a:solidFill>
              </a:rPr>
              <a:t>)</a:t>
            </a:r>
          </a:p>
          <a:p>
            <a:pPr marL="457200" lvl="3" indent="277813"/>
            <a:r>
              <a:rPr lang="en-US" sz="1600" i="1" dirty="0" smtClean="0">
                <a:solidFill>
                  <a:srgbClr val="C00000"/>
                </a:solidFill>
              </a:rPr>
              <a:t>Fluid_mask(</a:t>
            </a:r>
            <a:r>
              <a:rPr lang="en-US" sz="1600" i="1" dirty="0" err="1" smtClean="0">
                <a:solidFill>
                  <a:srgbClr val="C00000"/>
                </a:solidFill>
              </a:rPr>
              <a:t>Ijk</a:t>
            </a:r>
            <a:r>
              <a:rPr lang="en-US" sz="1600" i="1" dirty="0" smtClean="0">
                <a:solidFill>
                  <a:srgbClr val="C00000"/>
                </a:solidFill>
              </a:rPr>
              <a:t>)=0 (otherwise)</a:t>
            </a:r>
          </a:p>
        </p:txBody>
      </p:sp>
      <p:cxnSp>
        <p:nvCxnSpPr>
          <p:cNvPr id="23" name="Straight Arrow Connector 22"/>
          <p:cNvCxnSpPr/>
          <p:nvPr/>
        </p:nvCxnSpPr>
        <p:spPr bwMode="auto">
          <a:xfrm flipV="1">
            <a:off x="7804865" y="5312500"/>
            <a:ext cx="2793" cy="294112"/>
          </a:xfrm>
          <a:prstGeom prst="straightConnector1">
            <a:avLst/>
          </a:prstGeom>
          <a:noFill/>
          <a:ln w="28575" cap="flat" cmpd="sng" algn="ctr">
            <a:solidFill>
              <a:schemeClr val="accent5">
                <a:lumMod val="50000"/>
              </a:schemeClr>
            </a:solidFill>
            <a:prstDash val="solid"/>
            <a:round/>
            <a:headEnd type="none" w="med" len="med"/>
            <a:tailEnd type="triangle" w="lg" len="lg"/>
          </a:ln>
          <a:effectLst/>
        </p:spPr>
      </p:cxnSp>
      <p:sp>
        <p:nvSpPr>
          <p:cNvPr id="24" name="Rectangle 23"/>
          <p:cNvSpPr/>
          <p:nvPr/>
        </p:nvSpPr>
        <p:spPr>
          <a:xfrm>
            <a:off x="498735" y="4086225"/>
            <a:ext cx="1406266" cy="219076"/>
          </a:xfrm>
          <a:prstGeom prst="rect">
            <a:avLst/>
          </a:prstGeom>
          <a:solidFill>
            <a:srgbClr val="C0C0C0">
              <a:alpha val="33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5" name="Rectangle 24"/>
          <p:cNvSpPr/>
          <p:nvPr/>
        </p:nvSpPr>
        <p:spPr>
          <a:xfrm>
            <a:off x="898785" y="4667250"/>
            <a:ext cx="1406266" cy="219076"/>
          </a:xfrm>
          <a:prstGeom prst="rect">
            <a:avLst/>
          </a:prstGeom>
          <a:solidFill>
            <a:srgbClr val="C0C0C0">
              <a:alpha val="32941"/>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6" name="Rectangle 25"/>
          <p:cNvSpPr/>
          <p:nvPr/>
        </p:nvSpPr>
        <p:spPr>
          <a:xfrm>
            <a:off x="346861" y="2751644"/>
            <a:ext cx="1297151" cy="461665"/>
          </a:xfrm>
          <a:prstGeom prst="rect">
            <a:avLst/>
          </a:prstGeom>
        </p:spPr>
        <p:txBody>
          <a:bodyPr wrap="none">
            <a:spAutoFit/>
          </a:bodyPr>
          <a:lstStyle/>
          <a:p>
            <a:pPr algn="ctr"/>
            <a:r>
              <a:rPr lang="en-US" sz="2400" b="1" i="1" dirty="0" smtClean="0"/>
              <a:t>Masking</a:t>
            </a:r>
            <a:endParaRPr lang="en-US" sz="2400" b="1" i="1" dirty="0"/>
          </a:p>
        </p:txBody>
      </p:sp>
      <p:grpSp>
        <p:nvGrpSpPr>
          <p:cNvPr id="27" name="Group 26"/>
          <p:cNvGrpSpPr/>
          <p:nvPr/>
        </p:nvGrpSpPr>
        <p:grpSpPr>
          <a:xfrm>
            <a:off x="4734610" y="2708214"/>
            <a:ext cx="3943565" cy="4037509"/>
            <a:chOff x="78741" y="974123"/>
            <a:chExt cx="3943565" cy="4037509"/>
          </a:xfrm>
        </p:grpSpPr>
        <p:sp>
          <p:nvSpPr>
            <p:cNvPr id="28" name="Rectangle 27"/>
            <p:cNvSpPr/>
            <p:nvPr/>
          </p:nvSpPr>
          <p:spPr>
            <a:xfrm>
              <a:off x="765443" y="974123"/>
              <a:ext cx="3235737" cy="339203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29" name="Straight Connector 28"/>
            <p:cNvCxnSpPr/>
            <p:nvPr/>
          </p:nvCxnSpPr>
          <p:spPr>
            <a:xfrm>
              <a:off x="1832962" y="974123"/>
              <a:ext cx="0" cy="3392036"/>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907373" y="974123"/>
              <a:ext cx="0" cy="3392036"/>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86569" y="2076786"/>
              <a:ext cx="32357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65443" y="3237944"/>
              <a:ext cx="3235737" cy="0"/>
            </a:xfrm>
            <a:prstGeom prst="line">
              <a:avLst/>
            </a:prstGeom>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148165" y="3579226"/>
              <a:ext cx="365325" cy="523220"/>
            </a:xfrm>
            <a:prstGeom prst="rect">
              <a:avLst/>
            </a:prstGeom>
            <a:noFill/>
          </p:spPr>
          <p:txBody>
            <a:bodyPr wrap="square" rtlCol="0">
              <a:spAutoFit/>
            </a:bodyPr>
            <a:lstStyle/>
            <a:p>
              <a:r>
                <a:rPr lang="en-US" sz="2800" dirty="0"/>
                <a:t>1</a:t>
              </a:r>
            </a:p>
          </p:txBody>
        </p:sp>
        <p:sp>
          <p:nvSpPr>
            <p:cNvPr id="34" name="TextBox 33"/>
            <p:cNvSpPr txBox="1"/>
            <p:nvPr/>
          </p:nvSpPr>
          <p:spPr>
            <a:xfrm>
              <a:off x="1148165" y="2453321"/>
              <a:ext cx="365325" cy="523220"/>
            </a:xfrm>
            <a:prstGeom prst="rect">
              <a:avLst/>
            </a:prstGeom>
            <a:noFill/>
          </p:spPr>
          <p:txBody>
            <a:bodyPr wrap="square" rtlCol="0">
              <a:spAutoFit/>
            </a:bodyPr>
            <a:lstStyle/>
            <a:p>
              <a:r>
                <a:rPr lang="en-US" sz="2800" dirty="0" smtClean="0"/>
                <a:t>2</a:t>
              </a:r>
              <a:endParaRPr lang="en-US" sz="2800" dirty="0"/>
            </a:p>
          </p:txBody>
        </p:sp>
        <p:sp>
          <p:nvSpPr>
            <p:cNvPr id="35" name="TextBox 34"/>
            <p:cNvSpPr txBox="1"/>
            <p:nvPr/>
          </p:nvSpPr>
          <p:spPr>
            <a:xfrm>
              <a:off x="1148165" y="1274768"/>
              <a:ext cx="365325" cy="523220"/>
            </a:xfrm>
            <a:prstGeom prst="rect">
              <a:avLst/>
            </a:prstGeom>
            <a:noFill/>
          </p:spPr>
          <p:txBody>
            <a:bodyPr wrap="square" rtlCol="0">
              <a:spAutoFit/>
            </a:bodyPr>
            <a:lstStyle/>
            <a:p>
              <a:r>
                <a:rPr lang="en-US" sz="2800" dirty="0"/>
                <a:t>3</a:t>
              </a:r>
            </a:p>
          </p:txBody>
        </p:sp>
        <p:sp>
          <p:nvSpPr>
            <p:cNvPr id="36" name="TextBox 35"/>
            <p:cNvSpPr txBox="1"/>
            <p:nvPr/>
          </p:nvSpPr>
          <p:spPr>
            <a:xfrm>
              <a:off x="2196844" y="3579226"/>
              <a:ext cx="365325" cy="523220"/>
            </a:xfrm>
            <a:prstGeom prst="rect">
              <a:avLst/>
            </a:prstGeom>
            <a:noFill/>
          </p:spPr>
          <p:txBody>
            <a:bodyPr wrap="square" rtlCol="0">
              <a:spAutoFit/>
            </a:bodyPr>
            <a:lstStyle/>
            <a:p>
              <a:r>
                <a:rPr lang="en-US" sz="2800" dirty="0" smtClean="0"/>
                <a:t>4</a:t>
              </a:r>
              <a:endParaRPr lang="en-US" sz="2800" dirty="0"/>
            </a:p>
          </p:txBody>
        </p:sp>
        <p:sp>
          <p:nvSpPr>
            <p:cNvPr id="37" name="TextBox 36"/>
            <p:cNvSpPr txBox="1"/>
            <p:nvPr/>
          </p:nvSpPr>
          <p:spPr>
            <a:xfrm>
              <a:off x="2196844" y="2453321"/>
              <a:ext cx="365325" cy="523220"/>
            </a:xfrm>
            <a:prstGeom prst="rect">
              <a:avLst/>
            </a:prstGeom>
            <a:noFill/>
          </p:spPr>
          <p:txBody>
            <a:bodyPr wrap="square" rtlCol="0">
              <a:spAutoFit/>
            </a:bodyPr>
            <a:lstStyle/>
            <a:p>
              <a:r>
                <a:rPr lang="en-US" sz="2800" dirty="0"/>
                <a:t>5</a:t>
              </a:r>
            </a:p>
          </p:txBody>
        </p:sp>
        <p:sp>
          <p:nvSpPr>
            <p:cNvPr id="38" name="TextBox 37"/>
            <p:cNvSpPr txBox="1"/>
            <p:nvPr/>
          </p:nvSpPr>
          <p:spPr>
            <a:xfrm>
              <a:off x="2196844" y="1274768"/>
              <a:ext cx="365325" cy="523220"/>
            </a:xfrm>
            <a:prstGeom prst="rect">
              <a:avLst/>
            </a:prstGeom>
            <a:noFill/>
          </p:spPr>
          <p:txBody>
            <a:bodyPr wrap="square" rtlCol="0">
              <a:spAutoFit/>
            </a:bodyPr>
            <a:lstStyle/>
            <a:p>
              <a:r>
                <a:rPr lang="en-US" sz="2800" dirty="0" smtClean="0"/>
                <a:t>6</a:t>
              </a:r>
              <a:endParaRPr lang="en-US" sz="2800" dirty="0"/>
            </a:p>
          </p:txBody>
        </p:sp>
        <p:sp>
          <p:nvSpPr>
            <p:cNvPr id="39" name="TextBox 38"/>
            <p:cNvSpPr txBox="1"/>
            <p:nvPr/>
          </p:nvSpPr>
          <p:spPr>
            <a:xfrm>
              <a:off x="3340841" y="3579226"/>
              <a:ext cx="365325" cy="523220"/>
            </a:xfrm>
            <a:prstGeom prst="rect">
              <a:avLst/>
            </a:prstGeom>
            <a:noFill/>
          </p:spPr>
          <p:txBody>
            <a:bodyPr wrap="square" rtlCol="0">
              <a:spAutoFit/>
            </a:bodyPr>
            <a:lstStyle/>
            <a:p>
              <a:r>
                <a:rPr lang="en-US" sz="2800" dirty="0"/>
                <a:t>7</a:t>
              </a:r>
            </a:p>
          </p:txBody>
        </p:sp>
        <p:sp>
          <p:nvSpPr>
            <p:cNvPr id="40" name="TextBox 39"/>
            <p:cNvSpPr txBox="1"/>
            <p:nvPr/>
          </p:nvSpPr>
          <p:spPr>
            <a:xfrm>
              <a:off x="3340841" y="2479801"/>
              <a:ext cx="365325" cy="523220"/>
            </a:xfrm>
            <a:prstGeom prst="rect">
              <a:avLst/>
            </a:prstGeom>
            <a:noFill/>
          </p:spPr>
          <p:txBody>
            <a:bodyPr wrap="square" rtlCol="0">
              <a:spAutoFit/>
            </a:bodyPr>
            <a:lstStyle/>
            <a:p>
              <a:r>
                <a:rPr lang="en-US" sz="2800" dirty="0" smtClean="0"/>
                <a:t>8</a:t>
              </a:r>
              <a:endParaRPr lang="en-US" sz="2800" dirty="0"/>
            </a:p>
          </p:txBody>
        </p:sp>
        <p:sp>
          <p:nvSpPr>
            <p:cNvPr id="41" name="TextBox 40"/>
            <p:cNvSpPr txBox="1"/>
            <p:nvPr/>
          </p:nvSpPr>
          <p:spPr>
            <a:xfrm>
              <a:off x="3310578" y="1274768"/>
              <a:ext cx="365325" cy="523220"/>
            </a:xfrm>
            <a:prstGeom prst="rect">
              <a:avLst/>
            </a:prstGeom>
            <a:noFill/>
          </p:spPr>
          <p:txBody>
            <a:bodyPr wrap="square" rtlCol="0">
              <a:spAutoFit/>
            </a:bodyPr>
            <a:lstStyle/>
            <a:p>
              <a:r>
                <a:rPr lang="en-US" sz="2800" dirty="0"/>
                <a:t>9</a:t>
              </a:r>
            </a:p>
          </p:txBody>
        </p:sp>
        <p:cxnSp>
          <p:nvCxnSpPr>
            <p:cNvPr id="42" name="Straight Arrow Connector 41"/>
            <p:cNvCxnSpPr/>
            <p:nvPr/>
          </p:nvCxnSpPr>
          <p:spPr>
            <a:xfrm>
              <a:off x="847529" y="4532572"/>
              <a:ext cx="150587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898445" y="4549967"/>
              <a:ext cx="1663724" cy="461665"/>
            </a:xfrm>
            <a:prstGeom prst="rect">
              <a:avLst/>
            </a:prstGeom>
            <a:noFill/>
          </p:spPr>
          <p:txBody>
            <a:bodyPr wrap="square" rtlCol="0">
              <a:spAutoFit/>
            </a:bodyPr>
            <a:lstStyle/>
            <a:p>
              <a:r>
                <a:rPr lang="en-US" sz="2400" dirty="0"/>
                <a:t>i</a:t>
              </a:r>
              <a:r>
                <a:rPr lang="en-US" sz="2400" dirty="0" smtClean="0"/>
                <a:t> directio</a:t>
              </a:r>
              <a:r>
                <a:rPr lang="en-US" sz="2400" dirty="0"/>
                <a:t>n</a:t>
              </a:r>
            </a:p>
          </p:txBody>
        </p:sp>
        <p:cxnSp>
          <p:nvCxnSpPr>
            <p:cNvPr id="44" name="Straight Arrow Connector 43"/>
            <p:cNvCxnSpPr/>
            <p:nvPr/>
          </p:nvCxnSpPr>
          <p:spPr>
            <a:xfrm flipV="1">
              <a:off x="556682" y="2296921"/>
              <a:ext cx="0" cy="18257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rot="16200000">
              <a:off x="-416108" y="2974649"/>
              <a:ext cx="1451363" cy="461665"/>
            </a:xfrm>
            <a:prstGeom prst="rect">
              <a:avLst/>
            </a:prstGeom>
            <a:noFill/>
          </p:spPr>
          <p:txBody>
            <a:bodyPr wrap="square" rtlCol="0">
              <a:spAutoFit/>
            </a:bodyPr>
            <a:lstStyle/>
            <a:p>
              <a:r>
                <a:rPr lang="en-US" sz="2400" dirty="0"/>
                <a:t>j</a:t>
              </a:r>
              <a:r>
                <a:rPr lang="en-US" sz="2400" dirty="0" smtClean="0"/>
                <a:t> directio</a:t>
              </a:r>
              <a:r>
                <a:rPr lang="en-US" sz="2400" dirty="0"/>
                <a:t>n</a:t>
              </a:r>
            </a:p>
          </p:txBody>
        </p:sp>
      </p:grpSp>
      <p:sp>
        <p:nvSpPr>
          <p:cNvPr id="46" name="Rectangle 45"/>
          <p:cNvSpPr/>
          <p:nvPr/>
        </p:nvSpPr>
        <p:spPr>
          <a:xfrm>
            <a:off x="167640" y="6266662"/>
            <a:ext cx="2910840" cy="338554"/>
          </a:xfrm>
          <a:prstGeom prst="rect">
            <a:avLst/>
          </a:prstGeom>
        </p:spPr>
        <p:txBody>
          <a:bodyPr wrap="square">
            <a:spAutoFit/>
          </a:bodyPr>
          <a:lstStyle/>
          <a:p>
            <a:pPr marL="457200" lvl="3" indent="277813"/>
            <a:r>
              <a:rPr lang="en-US" sz="1600" i="1" dirty="0" smtClean="0">
                <a:solidFill>
                  <a:srgbClr val="C00000"/>
                </a:solidFill>
              </a:rPr>
              <a:t>Extremely expensive</a:t>
            </a:r>
          </a:p>
        </p:txBody>
      </p:sp>
      <p:cxnSp>
        <p:nvCxnSpPr>
          <p:cNvPr id="47" name="Straight Arrow Connector 46"/>
          <p:cNvCxnSpPr>
            <a:stCxn id="46" idx="0"/>
          </p:cNvCxnSpPr>
          <p:nvPr/>
        </p:nvCxnSpPr>
        <p:spPr bwMode="auto">
          <a:xfrm flipH="1" flipV="1">
            <a:off x="1426326" y="4886328"/>
            <a:ext cx="196734" cy="1380334"/>
          </a:xfrm>
          <a:prstGeom prst="straightConnector1">
            <a:avLst/>
          </a:prstGeom>
          <a:noFill/>
          <a:ln w="28575" cap="flat" cmpd="sng" algn="ctr">
            <a:solidFill>
              <a:srgbClr val="FF0000"/>
            </a:solidFill>
            <a:prstDash val="solid"/>
            <a:round/>
            <a:headEnd type="none" w="med" len="med"/>
            <a:tailEnd type="triangle" w="lg" len="lg"/>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7" grpId="0" animBg="1"/>
      <p:bldP spid="17" grpId="1" animBg="1"/>
      <p:bldP spid="22" grpId="0"/>
      <p:bldP spid="25" grpId="0" animBg="1"/>
      <p:bldP spid="26" grpId="0"/>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
            </a:r>
            <a:br>
              <a:rPr lang="en-US" altLang="en-US" dirty="0" smtClean="0"/>
            </a:br>
            <a:r>
              <a:rPr lang="en-US" altLang="en-US" dirty="0" smtClean="0"/>
              <a:t/>
            </a:r>
            <a:br>
              <a:rPr lang="en-US" altLang="en-US" dirty="0" smtClean="0"/>
            </a:br>
            <a:r>
              <a:rPr lang="en-US" altLang="en-US" dirty="0"/>
              <a:t>Preliminary </a:t>
            </a:r>
            <a:r>
              <a:rPr lang="en-US" altLang="en-US" dirty="0" smtClean="0"/>
              <a:t>Results: </a:t>
            </a:r>
            <a:r>
              <a:rPr lang="en-US" dirty="0" smtClean="0"/>
              <a:t>Fluid cell operations</a:t>
            </a:r>
            <a:br>
              <a:rPr lang="en-US" dirty="0" smtClean="0"/>
            </a:br>
            <a:r>
              <a:rPr lang="en-US" dirty="0" smtClean="0"/>
              <a:t/>
            </a:r>
            <a:br>
              <a:rPr lang="en-US" dirty="0" smtClean="0"/>
            </a:br>
            <a:endParaRPr lang="en-US" b="0" dirty="0"/>
          </a:p>
        </p:txBody>
      </p:sp>
      <p:sp>
        <p:nvSpPr>
          <p:cNvPr id="4" name="Slide Number Placeholder 3"/>
          <p:cNvSpPr>
            <a:spLocks noGrp="1"/>
          </p:cNvSpPr>
          <p:nvPr>
            <p:ph type="sldNum" sz="quarter" idx="11"/>
          </p:nvPr>
        </p:nvSpPr>
        <p:spPr/>
        <p:txBody>
          <a:bodyPr/>
          <a:lstStyle/>
          <a:p>
            <a:pPr>
              <a:defRPr/>
            </a:pPr>
            <a:fld id="{EE1947F7-0D9A-4147-921B-FB64938FD14A}" type="slidenum">
              <a:rPr lang="en-US" smtClean="0"/>
              <a:pPr>
                <a:defRPr/>
              </a:pPr>
              <a:t>21</a:t>
            </a:fld>
            <a:endParaRPr lang="en-US"/>
          </a:p>
        </p:txBody>
      </p:sp>
      <p:sp>
        <p:nvSpPr>
          <p:cNvPr id="6" name="Rectangle 5"/>
          <p:cNvSpPr/>
          <p:nvPr/>
        </p:nvSpPr>
        <p:spPr>
          <a:xfrm>
            <a:off x="782369" y="1019890"/>
            <a:ext cx="3318537" cy="338554"/>
          </a:xfrm>
          <a:prstGeom prst="rect">
            <a:avLst/>
          </a:prstGeom>
        </p:spPr>
        <p:txBody>
          <a:bodyPr wrap="none">
            <a:spAutoFit/>
          </a:bodyPr>
          <a:lstStyle/>
          <a:p>
            <a:pPr algn="ctr"/>
            <a:r>
              <a:rPr lang="en-US" sz="1600" dirty="0" smtClean="0"/>
              <a:t>Serial HCS test case (~1200 particles)</a:t>
            </a:r>
            <a:endParaRPr lang="en-US" sz="1600" dirty="0"/>
          </a:p>
        </p:txBody>
      </p:sp>
      <p:sp>
        <p:nvSpPr>
          <p:cNvPr id="8" name="Rectangle 7"/>
          <p:cNvSpPr/>
          <p:nvPr/>
        </p:nvSpPr>
        <p:spPr>
          <a:xfrm>
            <a:off x="5147431" y="1019890"/>
            <a:ext cx="3421129" cy="338554"/>
          </a:xfrm>
          <a:prstGeom prst="rect">
            <a:avLst/>
          </a:prstGeom>
        </p:spPr>
        <p:txBody>
          <a:bodyPr wrap="none">
            <a:spAutoFit/>
          </a:bodyPr>
          <a:lstStyle/>
          <a:p>
            <a:pPr algn="ctr"/>
            <a:r>
              <a:rPr lang="en-US" sz="1600" dirty="0" smtClean="0"/>
              <a:t>Serial HCS test case (~33000 particles)</a:t>
            </a:r>
            <a:endParaRPr lang="en-US" sz="1600" dirty="0"/>
          </a:p>
        </p:txBody>
      </p:sp>
      <p:pic>
        <p:nvPicPr>
          <p:cNvPr id="13" name="Picture 12" descr="profileplot_org_opt1_hcsbi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195" y="1398189"/>
            <a:ext cx="4150341" cy="4502429"/>
          </a:xfrm>
          <a:prstGeom prst="rect">
            <a:avLst/>
          </a:prstGeom>
        </p:spPr>
      </p:pic>
      <p:pic>
        <p:nvPicPr>
          <p:cNvPr id="14" name="Picture 13" descr="profileplot_org_opt1_hcssm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086" y="1400319"/>
            <a:ext cx="4283222" cy="4519838"/>
          </a:xfrm>
          <a:prstGeom prst="rect">
            <a:avLst/>
          </a:prstGeom>
        </p:spPr>
      </p:pic>
      <p:sp>
        <p:nvSpPr>
          <p:cNvPr id="15" name="TextBox 14"/>
          <p:cNvSpPr txBox="1"/>
          <p:nvPr/>
        </p:nvSpPr>
        <p:spPr>
          <a:xfrm>
            <a:off x="307404" y="5881859"/>
            <a:ext cx="8088924" cy="923330"/>
          </a:xfrm>
          <a:prstGeom prst="rect">
            <a:avLst/>
          </a:prstGeom>
          <a:noFill/>
        </p:spPr>
        <p:txBody>
          <a:bodyPr wrap="square" rtlCol="0">
            <a:spAutoFit/>
          </a:bodyPr>
          <a:lstStyle/>
          <a:p>
            <a:pPr marL="171450" indent="-171450">
              <a:buFont typeface="Arial"/>
              <a:buChar char="•"/>
            </a:pPr>
            <a:r>
              <a:rPr lang="en-US" sz="1800" dirty="0" smtClean="0"/>
              <a:t>Compiler </a:t>
            </a:r>
            <a:r>
              <a:rPr lang="en-US" sz="1800" dirty="0" err="1" smtClean="0"/>
              <a:t>vectorizes</a:t>
            </a:r>
            <a:r>
              <a:rPr lang="en-US" sz="1800" dirty="0" smtClean="0"/>
              <a:t> subroutines like </a:t>
            </a:r>
            <a:r>
              <a:rPr lang="en-US" sz="1800" dirty="0" err="1" smtClean="0"/>
              <a:t>comp_mean_fields</a:t>
            </a:r>
            <a:r>
              <a:rPr lang="en-US" sz="1800" dirty="0" smtClean="0"/>
              <a:t> when the “if” conditions are removed. Time spent on fluid cell checks also reduce significantly. </a:t>
            </a:r>
          </a:p>
          <a:p>
            <a:pPr marL="171450" indent="-171450">
              <a:buFont typeface="Arial"/>
              <a:buChar char="•"/>
            </a:pPr>
            <a:r>
              <a:rPr lang="en-US" sz="1800" dirty="0"/>
              <a:t>Optimized code showed an overall </a:t>
            </a:r>
            <a:r>
              <a:rPr lang="en-US" sz="1800" dirty="0">
                <a:solidFill>
                  <a:srgbClr val="FF0000"/>
                </a:solidFill>
              </a:rPr>
              <a:t>~30% </a:t>
            </a:r>
            <a:r>
              <a:rPr lang="en-US" sz="1800" dirty="0" smtClean="0"/>
              <a:t>improvement</a:t>
            </a:r>
            <a:endParaRPr lang="en-US" sz="1800" dirty="0"/>
          </a:p>
        </p:txBody>
      </p:sp>
    </p:spTree>
    <p:extLst>
      <p:ext uri="{BB962C8B-B14F-4D97-AF65-F5344CB8AC3E}">
        <p14:creationId xmlns:p14="http://schemas.microsoft.com/office/powerpoint/2010/main" val="36945349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285750"/>
            <a:ext cx="8017164" cy="800100"/>
          </a:xfrm>
        </p:spPr>
        <p:txBody>
          <a:bodyPr/>
          <a:lstStyle/>
          <a:p>
            <a:r>
              <a:rPr lang="en-US" dirty="0" smtClean="0"/>
              <a:t>Summary</a:t>
            </a:r>
            <a:endParaRPr lang="en-US" dirty="0"/>
          </a:p>
        </p:txBody>
      </p:sp>
      <p:sp>
        <p:nvSpPr>
          <p:cNvPr id="11" name="Slide Number Placeholder 4"/>
          <p:cNvSpPr>
            <a:spLocks noGrp="1"/>
          </p:cNvSpPr>
          <p:nvPr>
            <p:ph type="sldNum" sz="quarter" idx="11"/>
          </p:nvPr>
        </p:nvSpPr>
        <p:spPr bwMode="auto">
          <a:xfrm>
            <a:off x="7162800" y="6477000"/>
            <a:ext cx="1905000" cy="304800"/>
          </a:xfrm>
          <a:noFill/>
          <a:ln>
            <a:miter lim="800000"/>
            <a:headEnd/>
            <a:tailEnd/>
          </a:ln>
        </p:spPr>
        <p:txBody>
          <a:bodyPr/>
          <a:lstStyle/>
          <a:p>
            <a:fld id="{DE77066B-9D47-4E42-9AF9-343B92312F01}" type="slidenum">
              <a:rPr lang="en-US">
                <a:solidFill>
                  <a:srgbClr val="000000"/>
                </a:solidFill>
              </a:rPr>
              <a:pPr/>
              <a:t>22</a:t>
            </a:fld>
            <a:endParaRPr lang="en-US" dirty="0">
              <a:solidFill>
                <a:srgbClr val="000000"/>
              </a:solidFill>
            </a:endParaRPr>
          </a:p>
        </p:txBody>
      </p:sp>
      <p:sp>
        <p:nvSpPr>
          <p:cNvPr id="64577"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lang="en-US">
              <a:solidFill>
                <a:srgbClr val="000000"/>
              </a:solidFill>
              <a:latin typeface="Times New Roman" charset="0"/>
              <a:ea typeface="MS PGothic" charset="0"/>
              <a:cs typeface="MS PGothic" charset="0"/>
            </a:endParaRPr>
          </a:p>
        </p:txBody>
      </p:sp>
      <p:sp>
        <p:nvSpPr>
          <p:cNvPr id="22" name="Content Placeholder 6"/>
          <p:cNvSpPr>
            <a:spLocks noGrp="1"/>
          </p:cNvSpPr>
          <p:nvPr>
            <p:ph idx="1"/>
          </p:nvPr>
        </p:nvSpPr>
        <p:spPr>
          <a:xfrm>
            <a:off x="457199" y="1240264"/>
            <a:ext cx="8191533" cy="4764296"/>
          </a:xfrm>
        </p:spPr>
        <p:txBody>
          <a:bodyPr/>
          <a:lstStyle/>
          <a:p>
            <a:r>
              <a:rPr lang="en-US" dirty="0" smtClean="0"/>
              <a:t>So far…</a:t>
            </a:r>
          </a:p>
          <a:p>
            <a:pPr marL="342900" indent="-342900">
              <a:buFont typeface="Arial" panose="020B0604020202020204" pitchFamily="34" charset="0"/>
              <a:buChar char="•"/>
            </a:pPr>
            <a:r>
              <a:rPr lang="en-US" b="0" dirty="0" smtClean="0"/>
              <a:t>Profiling and optimization only applied to </a:t>
            </a:r>
            <a:r>
              <a:rPr lang="en-US" b="0" dirty="0" smtClean="0">
                <a:solidFill>
                  <a:srgbClr val="FF0000"/>
                </a:solidFill>
              </a:rPr>
              <a:t>serial</a:t>
            </a:r>
            <a:r>
              <a:rPr lang="en-US" b="0" dirty="0" smtClean="0"/>
              <a:t> MFIX-DEM</a:t>
            </a:r>
          </a:p>
          <a:p>
            <a:endParaRPr lang="en-US" dirty="0" smtClean="0"/>
          </a:p>
          <a:p>
            <a:r>
              <a:rPr lang="en-US" dirty="0" smtClean="0"/>
              <a:t>Next steps…</a:t>
            </a:r>
          </a:p>
          <a:p>
            <a:pPr marL="342900" indent="-342900">
              <a:buFont typeface="Arial" panose="020B0604020202020204" pitchFamily="34" charset="0"/>
              <a:buChar char="•"/>
            </a:pPr>
            <a:r>
              <a:rPr lang="en-US" b="0" dirty="0" smtClean="0"/>
              <a:t>Focus on improving </a:t>
            </a:r>
            <a:r>
              <a:rPr lang="en-US" b="0" dirty="0" smtClean="0">
                <a:solidFill>
                  <a:srgbClr val="FF0000"/>
                </a:solidFill>
              </a:rPr>
              <a:t>parallel</a:t>
            </a:r>
            <a:r>
              <a:rPr lang="en-US" b="0" dirty="0" smtClean="0"/>
              <a:t> performance - i.e. tackling poor </a:t>
            </a:r>
            <a:r>
              <a:rPr lang="en-US" b="0" dirty="0" smtClean="0">
                <a:solidFill>
                  <a:srgbClr val="FF0000"/>
                </a:solidFill>
              </a:rPr>
              <a:t>weak scaling </a:t>
            </a:r>
            <a:r>
              <a:rPr lang="en-US" b="0" dirty="0" smtClean="0"/>
              <a:t>in MFIX-DEM via</a:t>
            </a:r>
          </a:p>
          <a:p>
            <a:pPr marL="800100" lvl="2" indent="-342900">
              <a:buFont typeface="Wingdings" panose="05000000000000000000" pitchFamily="2" charset="2"/>
              <a:buChar char="Ø"/>
            </a:pPr>
            <a:r>
              <a:rPr lang="en-US" sz="2400" i="1" dirty="0"/>
              <a:t>Reducing MPI communication overhead</a:t>
            </a:r>
          </a:p>
          <a:p>
            <a:pPr marL="800100" lvl="2" indent="-342900">
              <a:buFont typeface="Wingdings" panose="05000000000000000000" pitchFamily="2" charset="2"/>
              <a:buChar char="Ø"/>
            </a:pPr>
            <a:r>
              <a:rPr lang="en-US" sz="2400" b="0" i="1" dirty="0" smtClean="0"/>
              <a:t>Load-balancing </a:t>
            </a:r>
          </a:p>
          <a:p>
            <a:pPr marL="285750" indent="-285750">
              <a:buFont typeface="Arial"/>
              <a:buChar char="•"/>
            </a:pPr>
            <a:r>
              <a:rPr lang="en-US" b="0" dirty="0" smtClean="0"/>
              <a:t>Industrially relevant problem demonstration</a:t>
            </a:r>
          </a:p>
          <a:p>
            <a:pPr marL="285750" indent="-285750">
              <a:buFont typeface="Arial"/>
              <a:buChar char="•"/>
            </a:pPr>
            <a:r>
              <a:rPr lang="en-US" b="0" dirty="0" smtClean="0"/>
              <a:t>Uncertainty quantification</a:t>
            </a:r>
            <a:endParaRPr lang="en-US" b="0" dirty="0"/>
          </a:p>
          <a:p>
            <a:endParaRPr lang="en-US" dirty="0"/>
          </a:p>
        </p:txBody>
      </p:sp>
    </p:spTree>
    <p:extLst>
      <p:ext uri="{BB962C8B-B14F-4D97-AF65-F5344CB8AC3E}">
        <p14:creationId xmlns:p14="http://schemas.microsoft.com/office/powerpoint/2010/main" val="341456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up slide: Task list</a:t>
            </a:r>
            <a:endParaRPr lang="en-US" dirty="0"/>
          </a:p>
        </p:txBody>
      </p:sp>
      <p:sp>
        <p:nvSpPr>
          <p:cNvPr id="4" name="Slide Number Placeholder 3"/>
          <p:cNvSpPr>
            <a:spLocks noGrp="1"/>
          </p:cNvSpPr>
          <p:nvPr>
            <p:ph type="sldNum" sz="quarter" idx="11"/>
          </p:nvPr>
        </p:nvSpPr>
        <p:spPr/>
        <p:txBody>
          <a:bodyPr/>
          <a:lstStyle/>
          <a:p>
            <a:pPr>
              <a:defRPr/>
            </a:pPr>
            <a:fld id="{EE1947F7-0D9A-4147-921B-FB64938FD14A}" type="slidenum">
              <a:rPr lang="en-US" smtClean="0"/>
              <a:pPr>
                <a:defRPr/>
              </a:pPr>
              <a:t>23</a:t>
            </a:fld>
            <a:endParaRPr lang="en-US"/>
          </a:p>
        </p:txBody>
      </p:sp>
      <p:sp>
        <p:nvSpPr>
          <p:cNvPr id="5" name="Content Placeholder 2"/>
          <p:cNvSpPr>
            <a:spLocks noGrp="1"/>
          </p:cNvSpPr>
          <p:nvPr>
            <p:ph idx="1"/>
          </p:nvPr>
        </p:nvSpPr>
        <p:spPr>
          <a:xfrm>
            <a:off x="700390" y="1138921"/>
            <a:ext cx="7613374" cy="4757874"/>
          </a:xfrm>
        </p:spPr>
        <p:txBody>
          <a:bodyPr>
            <a:normAutofit fontScale="92500" lnSpcReduction="20000"/>
          </a:bodyPr>
          <a:lstStyle/>
          <a:p>
            <a:r>
              <a:rPr lang="en-US" altLang="en-US" sz="1600" dirty="0">
                <a:solidFill>
                  <a:srgbClr val="FF0000"/>
                </a:solidFill>
                <a:ea typeface="MS PGothic" charset="-128"/>
              </a:rPr>
              <a:t>Task 1 - Project Management and Planning</a:t>
            </a:r>
          </a:p>
          <a:p>
            <a:r>
              <a:rPr lang="en-US" altLang="en-US" sz="1600" dirty="0">
                <a:solidFill>
                  <a:srgbClr val="FF0000"/>
                </a:solidFill>
                <a:ea typeface="MS PGothic" charset="-128"/>
              </a:rPr>
              <a:t>Task 2 - Profiling MFIX DEM</a:t>
            </a:r>
          </a:p>
          <a:p>
            <a:pPr marL="457200" lvl="1" indent="0">
              <a:buFontTx/>
              <a:buNone/>
            </a:pPr>
            <a:r>
              <a:rPr lang="en-US" altLang="en-US" sz="1400" dirty="0">
                <a:ea typeface="MS PGothic" charset="-128"/>
              </a:rPr>
              <a:t>	</a:t>
            </a:r>
            <a:r>
              <a:rPr lang="en-US" altLang="en-US" sz="1600" dirty="0">
                <a:ea typeface="MS PGothic" charset="-128"/>
              </a:rPr>
              <a:t>Task 2a: Benchmark serial MFIX DEM</a:t>
            </a:r>
          </a:p>
          <a:p>
            <a:pPr marL="457200" lvl="1" indent="0">
              <a:buFontTx/>
              <a:buNone/>
            </a:pPr>
            <a:r>
              <a:rPr lang="en-US" altLang="en-US" sz="1600" dirty="0">
                <a:ea typeface="MS PGothic" charset="-128"/>
              </a:rPr>
              <a:t>	Task 2b: Benchmark parallelized MFIX DEM </a:t>
            </a:r>
          </a:p>
          <a:p>
            <a:r>
              <a:rPr lang="en-US" altLang="en-US" sz="1600" dirty="0">
                <a:solidFill>
                  <a:srgbClr val="FF0000"/>
                </a:solidFill>
                <a:ea typeface="MS PGothic" charset="-128"/>
              </a:rPr>
              <a:t>Task 3 - Determine Optimization Frameworks</a:t>
            </a:r>
          </a:p>
          <a:p>
            <a:r>
              <a:rPr lang="en-US" altLang="en-US" sz="1600" dirty="0">
                <a:solidFill>
                  <a:srgbClr val="FF0000"/>
                </a:solidFill>
                <a:ea typeface="MS PGothic" charset="-128"/>
              </a:rPr>
              <a:t>Task 4 - Perform optimization and vectorization of serial DEM</a:t>
            </a:r>
          </a:p>
          <a:p>
            <a:pPr marL="457200" lvl="1" indent="0">
              <a:buFontTx/>
              <a:buNone/>
            </a:pPr>
            <a:r>
              <a:rPr lang="en-US" altLang="en-US" sz="1400" dirty="0">
                <a:ea typeface="MS PGothic" charset="-128"/>
              </a:rPr>
              <a:t>	</a:t>
            </a:r>
            <a:r>
              <a:rPr lang="en-US" altLang="en-US" sz="1600" dirty="0">
                <a:ea typeface="MS PGothic" charset="-128"/>
              </a:rPr>
              <a:t>Task 4a:  Employ optimization techniques</a:t>
            </a:r>
          </a:p>
          <a:p>
            <a:pPr marL="457200" lvl="1" indent="0">
              <a:buFontTx/>
              <a:buNone/>
            </a:pPr>
            <a:r>
              <a:rPr lang="en-US" altLang="en-US" sz="1600" dirty="0">
                <a:ea typeface="MS PGothic" charset="-128"/>
              </a:rPr>
              <a:t>	Task 4b: Verify enhanced DEM code for numerical correctness </a:t>
            </a:r>
          </a:p>
          <a:p>
            <a:r>
              <a:rPr lang="en-US" altLang="en-US" sz="1600" dirty="0">
                <a:solidFill>
                  <a:srgbClr val="FF0000"/>
                </a:solidFill>
                <a:ea typeface="MS PGothic" charset="-128"/>
              </a:rPr>
              <a:t>Task 5 - Optimize and enhance hybrid (MPI + accelerator) DEM</a:t>
            </a:r>
          </a:p>
          <a:p>
            <a:pPr marL="457200" lvl="1" indent="0">
              <a:buFontTx/>
              <a:buNone/>
            </a:pPr>
            <a:r>
              <a:rPr lang="en-US" altLang="en-US" sz="1400" dirty="0">
                <a:ea typeface="MS PGothic" charset="-128"/>
              </a:rPr>
              <a:t>	</a:t>
            </a:r>
            <a:r>
              <a:rPr lang="en-US" altLang="en-US" sz="1600" dirty="0">
                <a:ea typeface="MS PGothic" charset="-128"/>
              </a:rPr>
              <a:t>Task 5a: Implement hybrid parallelization method (MPI + </a:t>
            </a:r>
            <a:r>
              <a:rPr lang="en-US" altLang="en-US" sz="1600" dirty="0" err="1">
                <a:ea typeface="MS PGothic" charset="-128"/>
              </a:rPr>
              <a:t>OpenMP</a:t>
            </a:r>
            <a:r>
              <a:rPr lang="en-US" altLang="en-US" sz="1600" dirty="0">
                <a:ea typeface="MS PGothic" charset="-128"/>
              </a:rPr>
              <a:t>)  </a:t>
            </a:r>
          </a:p>
          <a:p>
            <a:pPr marL="457200" lvl="1" indent="0">
              <a:buFontTx/>
              <a:buNone/>
            </a:pPr>
            <a:r>
              <a:rPr lang="en-US" altLang="en-US" sz="1600" dirty="0">
                <a:ea typeface="MS PGothic" charset="-128"/>
              </a:rPr>
              <a:t>	Task 5b: Use extensive parallel profiling to optimize parallel code</a:t>
            </a:r>
          </a:p>
          <a:p>
            <a:pPr marL="457200" lvl="1" indent="0">
              <a:buFontTx/>
              <a:buNone/>
            </a:pPr>
            <a:r>
              <a:rPr lang="en-US" altLang="en-US" sz="1600" dirty="0">
                <a:ea typeface="MS PGothic" charset="-128"/>
              </a:rPr>
              <a:t>	Task 5c: Compare enhancements on multiple Xeon/Xeon Phi architectures</a:t>
            </a:r>
          </a:p>
          <a:p>
            <a:r>
              <a:rPr lang="en-US" altLang="en-US" sz="1600" dirty="0">
                <a:solidFill>
                  <a:srgbClr val="FF0000"/>
                </a:solidFill>
                <a:ea typeface="MS PGothic" charset="-128"/>
              </a:rPr>
              <a:t>Task 6 - Industrially Relevant Problem</a:t>
            </a:r>
          </a:p>
          <a:p>
            <a:pPr>
              <a:buFontTx/>
              <a:buNone/>
            </a:pPr>
            <a:r>
              <a:rPr lang="en-US" altLang="en-US" sz="1600" dirty="0">
                <a:ea typeface="MS PGothic" charset="-128"/>
              </a:rPr>
              <a:t>	</a:t>
            </a:r>
            <a:r>
              <a:rPr lang="en-US" altLang="en-US" sz="1600" b="0" dirty="0">
                <a:ea typeface="MS PGothic" charset="-128"/>
              </a:rPr>
              <a:t>Task 6a: Survey of PSRI member companies </a:t>
            </a:r>
          </a:p>
          <a:p>
            <a:pPr>
              <a:buFontTx/>
              <a:buNone/>
            </a:pPr>
            <a:r>
              <a:rPr lang="en-US" altLang="en-US" sz="1600" b="0" dirty="0">
                <a:ea typeface="MS PGothic" charset="-128"/>
              </a:rPr>
              <a:t>	Task 6b:  Experiments of Interacting Nozzles</a:t>
            </a:r>
          </a:p>
          <a:p>
            <a:r>
              <a:rPr lang="en-US" altLang="en-US" sz="1600" dirty="0">
                <a:solidFill>
                  <a:srgbClr val="FF0000"/>
                </a:solidFill>
                <a:ea typeface="MS PGothic" charset="-128"/>
              </a:rPr>
              <a:t>Task 7 - Uncertainty Quantification</a:t>
            </a:r>
          </a:p>
          <a:p>
            <a:pPr marL="457200" lvl="1" indent="0">
              <a:buFontTx/>
              <a:buNone/>
            </a:pPr>
            <a:r>
              <a:rPr lang="en-US" altLang="en-US" sz="1400" dirty="0">
                <a:ea typeface="MS PGothic" charset="-128"/>
              </a:rPr>
              <a:t>	</a:t>
            </a:r>
            <a:r>
              <a:rPr lang="en-US" altLang="en-US" sz="1600" dirty="0">
                <a:ea typeface="MS PGothic" charset="-128"/>
              </a:rPr>
              <a:t>Task 7a: Test Problem</a:t>
            </a:r>
          </a:p>
          <a:p>
            <a:pPr marL="457200" lvl="1" indent="0">
              <a:buFontTx/>
              <a:buNone/>
            </a:pPr>
            <a:r>
              <a:rPr lang="en-US" altLang="en-US" sz="1600" dirty="0">
                <a:ea typeface="MS PGothic" charset="-128"/>
              </a:rPr>
              <a:t>	Task 7b: Challenge Problem</a:t>
            </a:r>
          </a:p>
          <a:p>
            <a:pPr marL="457200" lvl="1" indent="0">
              <a:buFontTx/>
              <a:buNone/>
            </a:pPr>
            <a:r>
              <a:rPr lang="en-US" altLang="en-US" sz="1600" dirty="0">
                <a:ea typeface="MS PGothic" charset="-128"/>
              </a:rPr>
              <a:t>	Task 7c: Industrially Relevant Problem</a:t>
            </a:r>
          </a:p>
          <a:p>
            <a:endParaRPr lang="en-US" altLang="en-US" sz="1600" dirty="0">
              <a:ea typeface="MS PGothic" charset="-128"/>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up slide: Computational Project Goals</a:t>
            </a:r>
            <a:endParaRPr lang="en-US" dirty="0"/>
          </a:p>
        </p:txBody>
      </p:sp>
      <p:sp>
        <p:nvSpPr>
          <p:cNvPr id="4" name="Slide Number Placeholder 3"/>
          <p:cNvSpPr>
            <a:spLocks noGrp="1"/>
          </p:cNvSpPr>
          <p:nvPr>
            <p:ph type="sldNum" sz="quarter" idx="11"/>
          </p:nvPr>
        </p:nvSpPr>
        <p:spPr/>
        <p:txBody>
          <a:bodyPr/>
          <a:lstStyle/>
          <a:p>
            <a:pPr>
              <a:defRPr/>
            </a:pPr>
            <a:fld id="{EE1947F7-0D9A-4147-921B-FB64938FD14A}" type="slidenum">
              <a:rPr lang="en-US" smtClean="0"/>
              <a:pPr>
                <a:defRPr/>
              </a:pPr>
              <a:t>24</a:t>
            </a:fld>
            <a:endParaRPr lang="en-US"/>
          </a:p>
        </p:txBody>
      </p:sp>
      <p:sp>
        <p:nvSpPr>
          <p:cNvPr id="5" name="Content Placeholder 2"/>
          <p:cNvSpPr>
            <a:spLocks noGrp="1"/>
          </p:cNvSpPr>
          <p:nvPr>
            <p:ph idx="1"/>
          </p:nvPr>
        </p:nvSpPr>
        <p:spPr>
          <a:xfrm>
            <a:off x="495884" y="1082992"/>
            <a:ext cx="8414644" cy="4564294"/>
          </a:xfrm>
        </p:spPr>
        <p:txBody>
          <a:bodyPr>
            <a:normAutofit/>
          </a:bodyPr>
          <a:lstStyle/>
          <a:p>
            <a:r>
              <a:rPr lang="en-US" dirty="0" smtClean="0"/>
              <a:t>Improve the computational performance of MFIX-DEM</a:t>
            </a:r>
          </a:p>
          <a:p>
            <a:pPr lvl="1"/>
            <a:r>
              <a:rPr lang="en-US" dirty="0" smtClean="0"/>
              <a:t>Create a set of benchmarks to guide optimization work</a:t>
            </a:r>
          </a:p>
          <a:p>
            <a:pPr lvl="1"/>
            <a:r>
              <a:rPr lang="en-US" dirty="0" smtClean="0"/>
              <a:t>Profile benchmarks</a:t>
            </a:r>
          </a:p>
          <a:p>
            <a:pPr lvl="1"/>
            <a:r>
              <a:rPr lang="en-US" dirty="0" smtClean="0"/>
              <a:t>Improve serial performance of select subroutines by a factor of 2</a:t>
            </a:r>
          </a:p>
          <a:p>
            <a:pPr lvl="2"/>
            <a:r>
              <a:rPr lang="en-US" dirty="0" smtClean="0"/>
              <a:t>Vectorization</a:t>
            </a:r>
          </a:p>
          <a:p>
            <a:pPr lvl="2"/>
            <a:r>
              <a:rPr lang="en-US" dirty="0" smtClean="0"/>
              <a:t>Optimization of memory access</a:t>
            </a:r>
          </a:p>
          <a:p>
            <a:pPr lvl="1"/>
            <a:r>
              <a:rPr lang="en-US" dirty="0" smtClean="0"/>
              <a:t>Improve parallel performance of MFIX-DEM</a:t>
            </a:r>
          </a:p>
          <a:p>
            <a:pPr lvl="2"/>
            <a:r>
              <a:rPr lang="en-US" dirty="0" smtClean="0"/>
              <a:t>Hybrid </a:t>
            </a:r>
            <a:r>
              <a:rPr lang="en-US" dirty="0" err="1" smtClean="0"/>
              <a:t>OpenMP</a:t>
            </a:r>
            <a:r>
              <a:rPr lang="en-US" dirty="0" smtClean="0"/>
              <a:t> + MPI parallelization</a:t>
            </a:r>
          </a:p>
          <a:p>
            <a:r>
              <a:rPr lang="en-US" dirty="0" smtClean="0"/>
              <a:t>Demonstrate performance enhancements through DEM simulation with O(10</a:t>
            </a:r>
            <a:r>
              <a:rPr lang="en-US" baseline="30000" dirty="0" smtClean="0"/>
              <a:t>8</a:t>
            </a:r>
            <a:r>
              <a:rPr lang="en-US" dirty="0" smtClean="0"/>
              <a:t>) particles</a:t>
            </a:r>
          </a:p>
          <a:p>
            <a:r>
              <a:rPr lang="en-US" dirty="0" smtClean="0"/>
              <a:t>Explore algorithmic changes</a:t>
            </a:r>
          </a:p>
          <a:p>
            <a:pPr lvl="1"/>
            <a:endParaRPr lang="en-US"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up slide: </a:t>
            </a:r>
            <a:r>
              <a:rPr lang="en-US" altLang="en-US" dirty="0" smtClean="0"/>
              <a:t>Profiling MFIX-DEM: Summary</a:t>
            </a:r>
            <a:endParaRPr lang="en-US" dirty="0"/>
          </a:p>
        </p:txBody>
      </p:sp>
      <p:sp>
        <p:nvSpPr>
          <p:cNvPr id="4" name="Slide Number Placeholder 3"/>
          <p:cNvSpPr>
            <a:spLocks noGrp="1"/>
          </p:cNvSpPr>
          <p:nvPr>
            <p:ph type="sldNum" sz="quarter" idx="11"/>
          </p:nvPr>
        </p:nvSpPr>
        <p:spPr/>
        <p:txBody>
          <a:bodyPr/>
          <a:lstStyle/>
          <a:p>
            <a:pPr>
              <a:defRPr/>
            </a:pPr>
            <a:fld id="{EE1947F7-0D9A-4147-921B-FB64938FD14A}" type="slidenum">
              <a:rPr lang="en-US" smtClean="0"/>
              <a:pPr>
                <a:defRPr/>
              </a:pPr>
              <a:t>25</a:t>
            </a:fld>
            <a:endParaRPr lang="en-US"/>
          </a:p>
        </p:txBody>
      </p:sp>
      <p:sp>
        <p:nvSpPr>
          <p:cNvPr id="14" name="Content Placeholder 2"/>
          <p:cNvSpPr>
            <a:spLocks noGrp="1"/>
          </p:cNvSpPr>
          <p:nvPr>
            <p:ph idx="1"/>
          </p:nvPr>
        </p:nvSpPr>
        <p:spPr>
          <a:xfrm>
            <a:off x="-223681" y="1277865"/>
            <a:ext cx="5074680" cy="1639094"/>
          </a:xfrm>
        </p:spPr>
        <p:txBody>
          <a:bodyPr lIns="0" tIns="0" rIns="0" bIns="0">
            <a:noAutofit/>
          </a:bodyPr>
          <a:lstStyle/>
          <a:p>
            <a:pPr marL="0" indent="0">
              <a:spcBef>
                <a:spcPts val="600"/>
              </a:spcBef>
              <a:buNone/>
            </a:pPr>
            <a:r>
              <a:rPr lang="en-US" altLang="en-US" dirty="0" smtClean="0"/>
              <a:t>	</a:t>
            </a:r>
            <a:r>
              <a:rPr lang="en-US" altLang="en-US" sz="1800" dirty="0" smtClean="0">
                <a:solidFill>
                  <a:srgbClr val="FF0000"/>
                </a:solidFill>
              </a:rPr>
              <a:t>Current Capability</a:t>
            </a:r>
          </a:p>
          <a:p>
            <a:pPr marL="457200" indent="-457200">
              <a:spcBef>
                <a:spcPts val="600"/>
              </a:spcBef>
            </a:pPr>
            <a:r>
              <a:rPr lang="en-US" altLang="en-US" sz="1800" b="0" dirty="0" smtClean="0"/>
              <a:t>	10</a:t>
            </a:r>
            <a:r>
              <a:rPr lang="en-US" altLang="en-US" sz="1800" b="0" baseline="30000" dirty="0" smtClean="0"/>
              <a:t>3</a:t>
            </a:r>
            <a:r>
              <a:rPr lang="en-US" altLang="en-US" sz="1800" b="0" dirty="0" smtClean="0"/>
              <a:t> </a:t>
            </a:r>
            <a:r>
              <a:rPr lang="en-US" altLang="en-US" sz="1800" b="0" i="1" dirty="0" err="1" smtClean="0"/>
              <a:t>N</a:t>
            </a:r>
            <a:r>
              <a:rPr lang="en-US" altLang="en-US" sz="1800" b="0" i="1" baseline="-25000" dirty="0" err="1" smtClean="0"/>
              <a:t>p</a:t>
            </a:r>
            <a:r>
              <a:rPr lang="en-US" altLang="en-US" sz="1800" b="0" dirty="0" smtClean="0"/>
              <a:t>/</a:t>
            </a:r>
            <a:r>
              <a:rPr lang="en-US" altLang="en-US" sz="1800" b="0" i="1" dirty="0" smtClean="0"/>
              <a:t>core</a:t>
            </a:r>
            <a:r>
              <a:rPr lang="en-US" altLang="en-US" sz="1800" b="0" dirty="0" smtClean="0"/>
              <a:t>: Good speed for quick turn-around </a:t>
            </a:r>
          </a:p>
          <a:p>
            <a:pPr marL="457200" indent="-457200">
              <a:spcBef>
                <a:spcPts val="600"/>
              </a:spcBef>
            </a:pPr>
            <a:r>
              <a:rPr lang="en-US" altLang="en-US" sz="1800" b="0" dirty="0" smtClean="0"/>
              <a:t>	10</a:t>
            </a:r>
            <a:r>
              <a:rPr lang="en-US" altLang="en-US" sz="1800" b="0" baseline="30000" dirty="0" smtClean="0"/>
              <a:t>4</a:t>
            </a:r>
            <a:r>
              <a:rPr lang="en-US" altLang="en-US" sz="1800" b="0" dirty="0" smtClean="0"/>
              <a:t> </a:t>
            </a:r>
            <a:r>
              <a:rPr lang="en-US" altLang="en-US" sz="1800" b="0" i="1" dirty="0" smtClean="0"/>
              <a:t>N</a:t>
            </a:r>
            <a:r>
              <a:rPr lang="en-US" altLang="en-US" sz="1800" b="0" i="1" baseline="-25000" dirty="0" smtClean="0"/>
              <a:t>p</a:t>
            </a:r>
            <a:r>
              <a:rPr lang="en-US" altLang="en-US" sz="1800" b="0" dirty="0" smtClean="0"/>
              <a:t>/</a:t>
            </a:r>
            <a:r>
              <a:rPr lang="en-US" altLang="en-US" sz="1800" b="0" i="1" dirty="0" smtClean="0"/>
              <a:t>core</a:t>
            </a:r>
            <a:r>
              <a:rPr lang="en-US" altLang="en-US" sz="1800" b="0" dirty="0" smtClean="0"/>
              <a:t>: Slow, but likely acceptable</a:t>
            </a:r>
          </a:p>
          <a:p>
            <a:pPr marL="457200" indent="-457200">
              <a:spcBef>
                <a:spcPts val="600"/>
              </a:spcBef>
            </a:pPr>
            <a:r>
              <a:rPr lang="en-US" altLang="en-US" sz="1800" b="0" dirty="0" smtClean="0"/>
              <a:t>	10</a:t>
            </a:r>
            <a:r>
              <a:rPr lang="en-US" altLang="en-US" sz="1800" b="0" baseline="30000" dirty="0" smtClean="0"/>
              <a:t>5</a:t>
            </a:r>
            <a:r>
              <a:rPr lang="en-US" altLang="en-US" sz="1800" b="0" dirty="0" smtClean="0"/>
              <a:t> </a:t>
            </a:r>
            <a:r>
              <a:rPr lang="en-US" altLang="en-US" sz="1800" b="0" i="1" dirty="0" smtClean="0"/>
              <a:t>N</a:t>
            </a:r>
            <a:r>
              <a:rPr lang="en-US" altLang="en-US" sz="1800" b="0" i="1" baseline="-25000" dirty="0" smtClean="0"/>
              <a:t>p</a:t>
            </a:r>
            <a:r>
              <a:rPr lang="en-US" altLang="en-US" sz="1800" b="0" dirty="0" smtClean="0"/>
              <a:t>/</a:t>
            </a:r>
            <a:r>
              <a:rPr lang="en-US" altLang="en-US" sz="1800" b="0" i="1" dirty="0" smtClean="0"/>
              <a:t>core</a:t>
            </a:r>
            <a:r>
              <a:rPr lang="en-US" altLang="en-US" sz="1800" b="0" dirty="0" smtClean="0"/>
              <a:t>: Too slow for R&amp;D turn-around</a:t>
            </a:r>
          </a:p>
        </p:txBody>
      </p:sp>
      <p:sp>
        <p:nvSpPr>
          <p:cNvPr id="16" name="Content Placeholder 2"/>
          <p:cNvSpPr txBox="1">
            <a:spLocks/>
          </p:cNvSpPr>
          <p:nvPr/>
        </p:nvSpPr>
        <p:spPr bwMode="auto">
          <a:xfrm>
            <a:off x="-223681" y="3506655"/>
            <a:ext cx="5425932" cy="250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
              <a:defRPr sz="2000" b="1">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a:solidFill>
                  <a:schemeClr val="tx1"/>
                </a:solidFill>
                <a:latin typeface="+mn-lt"/>
                <a:ea typeface="+mn-ea"/>
              </a:defRPr>
            </a:lvl6pPr>
            <a:lvl7pPr marL="2971800" indent="-228600" algn="l" rtl="0" eaLnBrk="0" fontAlgn="base" hangingPunct="0">
              <a:spcBef>
                <a:spcPct val="20000"/>
              </a:spcBef>
              <a:spcAft>
                <a:spcPct val="0"/>
              </a:spcAft>
              <a:buChar char="–"/>
              <a:defRPr>
                <a:solidFill>
                  <a:schemeClr val="tx1"/>
                </a:solidFill>
                <a:latin typeface="+mn-lt"/>
                <a:ea typeface="+mn-ea"/>
              </a:defRPr>
            </a:lvl7pPr>
            <a:lvl8pPr marL="3429000" indent="-228600" algn="l" rtl="0" eaLnBrk="0" fontAlgn="base" hangingPunct="0">
              <a:spcBef>
                <a:spcPct val="20000"/>
              </a:spcBef>
              <a:spcAft>
                <a:spcPct val="0"/>
              </a:spcAft>
              <a:buChar char="–"/>
              <a:defRPr>
                <a:solidFill>
                  <a:schemeClr val="tx1"/>
                </a:solidFill>
                <a:latin typeface="+mn-lt"/>
                <a:ea typeface="+mn-ea"/>
              </a:defRPr>
            </a:lvl8pPr>
            <a:lvl9pPr marL="3886200" indent="-228600" algn="l" rtl="0" eaLnBrk="0" fontAlgn="base" hangingPunct="0">
              <a:spcBef>
                <a:spcPct val="20000"/>
              </a:spcBef>
              <a:spcAft>
                <a:spcPct val="0"/>
              </a:spcAft>
              <a:buChar char="–"/>
              <a:defRPr>
                <a:solidFill>
                  <a:schemeClr val="tx1"/>
                </a:solidFill>
                <a:latin typeface="+mn-lt"/>
                <a:ea typeface="+mn-ea"/>
              </a:defRPr>
            </a:lvl9pPr>
          </a:lstStyle>
          <a:p>
            <a:pPr marL="0" indent="0">
              <a:spcBef>
                <a:spcPts val="600"/>
              </a:spcBef>
              <a:buFontTx/>
              <a:buNone/>
            </a:pPr>
            <a:r>
              <a:rPr lang="en-US" altLang="en-US" sz="1800" kern="0" dirty="0" smtClean="0"/>
              <a:t>	</a:t>
            </a:r>
            <a:r>
              <a:rPr lang="en-US" altLang="en-US" sz="1800" kern="0" dirty="0" smtClean="0">
                <a:solidFill>
                  <a:srgbClr val="FF0000"/>
                </a:solidFill>
              </a:rPr>
              <a:t>For a goal to simulate 10</a:t>
            </a:r>
            <a:r>
              <a:rPr lang="en-US" altLang="en-US" sz="1800" kern="0" baseline="30000" dirty="0" smtClean="0">
                <a:solidFill>
                  <a:srgbClr val="FF0000"/>
                </a:solidFill>
              </a:rPr>
              <a:t>8</a:t>
            </a:r>
            <a:r>
              <a:rPr lang="en-US" altLang="en-US" sz="1800" kern="0" dirty="0" smtClean="0">
                <a:solidFill>
                  <a:srgbClr val="FF0000"/>
                </a:solidFill>
              </a:rPr>
              <a:t> particles</a:t>
            </a:r>
          </a:p>
          <a:p>
            <a:pPr marL="457200" indent="-457200">
              <a:spcBef>
                <a:spcPts val="600"/>
              </a:spcBef>
              <a:buNone/>
            </a:pPr>
            <a:r>
              <a:rPr lang="en-US" altLang="en-US" sz="1800" b="0" kern="0" dirty="0" smtClean="0"/>
              <a:t>	10</a:t>
            </a:r>
            <a:r>
              <a:rPr lang="en-US" altLang="en-US" sz="1800" b="0" kern="0" baseline="30000" dirty="0" smtClean="0"/>
              <a:t>3</a:t>
            </a:r>
            <a:r>
              <a:rPr lang="en-US" altLang="en-US" sz="1800" b="0" kern="0" dirty="0" smtClean="0"/>
              <a:t> </a:t>
            </a:r>
            <a:r>
              <a:rPr lang="en-US" altLang="en-US" sz="1800" b="0" i="1" kern="0" dirty="0" smtClean="0"/>
              <a:t>N</a:t>
            </a:r>
            <a:r>
              <a:rPr lang="en-US" altLang="en-US" sz="1800" b="0" i="1" kern="0" baseline="-25000" dirty="0" smtClean="0"/>
              <a:t>p</a:t>
            </a:r>
            <a:r>
              <a:rPr lang="en-US" altLang="en-US" sz="1800" b="0" kern="0" dirty="0" smtClean="0"/>
              <a:t>/</a:t>
            </a:r>
            <a:r>
              <a:rPr lang="en-US" altLang="en-US" sz="1800" b="0" i="1" kern="0" dirty="0" smtClean="0"/>
              <a:t>core </a:t>
            </a:r>
            <a:r>
              <a:rPr lang="en-US" altLang="en-US" sz="1800" b="0" kern="0" dirty="0" smtClean="0">
                <a:sym typeface="Symbol" panose="05050102010706020507" pitchFamily="18" charset="2"/>
              </a:rPr>
              <a:t> 10</a:t>
            </a:r>
            <a:r>
              <a:rPr lang="en-US" altLang="en-US" sz="1800" b="0" kern="0" baseline="30000" dirty="0" smtClean="0">
                <a:sym typeface="Symbol" panose="05050102010706020507" pitchFamily="18" charset="2"/>
              </a:rPr>
              <a:t>5</a:t>
            </a:r>
            <a:r>
              <a:rPr lang="en-US" altLang="en-US" sz="1800" b="0" kern="0" dirty="0" smtClean="0">
                <a:sym typeface="Symbol" panose="05050102010706020507" pitchFamily="18" charset="2"/>
              </a:rPr>
              <a:t> </a:t>
            </a:r>
            <a:r>
              <a:rPr lang="en-US" altLang="en-US" sz="1800" b="0" i="1" kern="0" dirty="0" smtClean="0">
                <a:sym typeface="Symbol" panose="05050102010706020507" pitchFamily="18" charset="2"/>
              </a:rPr>
              <a:t>cores</a:t>
            </a:r>
            <a:r>
              <a:rPr lang="en-US" altLang="en-US" sz="1800" b="0" kern="0" dirty="0" smtClean="0"/>
              <a:t>: Unrealistic industrial </a:t>
            </a:r>
          </a:p>
          <a:p>
            <a:pPr marL="457200" indent="-457200">
              <a:spcBef>
                <a:spcPts val="600"/>
              </a:spcBef>
              <a:buNone/>
            </a:pPr>
            <a:r>
              <a:rPr lang="en-US" altLang="en-US" sz="1800" b="0" kern="0" dirty="0" smtClean="0"/>
              <a:t>                                               capability</a:t>
            </a:r>
          </a:p>
          <a:p>
            <a:pPr marL="457200" indent="-457200">
              <a:spcBef>
                <a:spcPts val="600"/>
              </a:spcBef>
              <a:buNone/>
            </a:pPr>
            <a:r>
              <a:rPr lang="en-US" altLang="en-US" sz="1800" b="0" kern="0" dirty="0" smtClean="0"/>
              <a:t>	10</a:t>
            </a:r>
            <a:r>
              <a:rPr lang="en-US" altLang="en-US" sz="1800" b="0" kern="0" baseline="30000" dirty="0" smtClean="0"/>
              <a:t>4</a:t>
            </a:r>
            <a:r>
              <a:rPr lang="en-US" altLang="en-US" sz="1800" b="0" kern="0" dirty="0" smtClean="0"/>
              <a:t> </a:t>
            </a:r>
            <a:r>
              <a:rPr lang="en-US" altLang="en-US" sz="1800" b="0" i="1" kern="0" dirty="0" smtClean="0"/>
              <a:t>N</a:t>
            </a:r>
            <a:r>
              <a:rPr lang="en-US" altLang="en-US" sz="1800" b="0" i="1" kern="0" baseline="-25000" dirty="0" smtClean="0"/>
              <a:t>p</a:t>
            </a:r>
            <a:r>
              <a:rPr lang="en-US" altLang="en-US" sz="1800" b="0" kern="0" dirty="0" smtClean="0"/>
              <a:t>/</a:t>
            </a:r>
            <a:r>
              <a:rPr lang="en-US" altLang="en-US" sz="1800" b="0" i="1" kern="0" dirty="0" smtClean="0"/>
              <a:t>core</a:t>
            </a:r>
            <a:r>
              <a:rPr lang="en-US" altLang="en-US" sz="1800" b="0" kern="0" dirty="0" smtClean="0">
                <a:sym typeface="Symbol" panose="05050102010706020507" pitchFamily="18" charset="2"/>
              </a:rPr>
              <a:t>  10</a:t>
            </a:r>
            <a:r>
              <a:rPr lang="en-US" altLang="en-US" sz="1800" b="0" kern="0" baseline="30000" dirty="0" smtClean="0">
                <a:sym typeface="Symbol" panose="05050102010706020507" pitchFamily="18" charset="2"/>
              </a:rPr>
              <a:t>4</a:t>
            </a:r>
            <a:r>
              <a:rPr lang="en-US" altLang="en-US" sz="1800" b="0" kern="0" dirty="0" smtClean="0">
                <a:sym typeface="Symbol" panose="05050102010706020507" pitchFamily="18" charset="2"/>
              </a:rPr>
              <a:t> </a:t>
            </a:r>
            <a:r>
              <a:rPr lang="en-US" altLang="en-US" sz="1800" b="0" i="1" kern="0" dirty="0" smtClean="0">
                <a:sym typeface="Symbol" panose="05050102010706020507" pitchFamily="18" charset="2"/>
              </a:rPr>
              <a:t>cores</a:t>
            </a:r>
            <a:r>
              <a:rPr lang="en-US" altLang="en-US" sz="1800" b="0" kern="0" dirty="0" smtClean="0"/>
              <a:t>: Sweet spot, but serial speed </a:t>
            </a:r>
          </a:p>
          <a:p>
            <a:pPr marL="457200" indent="-457200">
              <a:spcBef>
                <a:spcPts val="600"/>
              </a:spcBef>
              <a:buNone/>
            </a:pPr>
            <a:r>
              <a:rPr lang="en-US" altLang="en-US" sz="1800" b="0" kern="0" dirty="0" smtClean="0"/>
              <a:t>                                               up needed and scalability for   </a:t>
            </a:r>
          </a:p>
          <a:p>
            <a:pPr marL="457200" indent="-457200">
              <a:spcBef>
                <a:spcPts val="600"/>
              </a:spcBef>
              <a:buNone/>
            </a:pPr>
            <a:r>
              <a:rPr lang="en-US" altLang="en-US" sz="1800" b="0" i="1" kern="0" dirty="0" smtClean="0"/>
              <a:t>                                               cores</a:t>
            </a:r>
            <a:r>
              <a:rPr lang="en-US" altLang="en-US" sz="1800" b="0" kern="0" dirty="0" smtClean="0"/>
              <a:t> &gt;10</a:t>
            </a:r>
            <a:r>
              <a:rPr lang="en-US" altLang="en-US" sz="1800" b="0" kern="0" baseline="30000" dirty="0" smtClean="0"/>
              <a:t>3</a:t>
            </a:r>
            <a:r>
              <a:rPr lang="en-US" altLang="en-US" sz="1800" b="0" kern="0" dirty="0" smtClean="0"/>
              <a:t> </a:t>
            </a:r>
          </a:p>
          <a:p>
            <a:pPr marL="457200" indent="-457200">
              <a:spcBef>
                <a:spcPts val="600"/>
              </a:spcBef>
              <a:buNone/>
            </a:pPr>
            <a:r>
              <a:rPr lang="en-US" altLang="en-US" sz="1800" b="0" kern="0" dirty="0" smtClean="0"/>
              <a:t>	10</a:t>
            </a:r>
            <a:r>
              <a:rPr lang="en-US" altLang="en-US" sz="1800" b="0" kern="0" baseline="30000" dirty="0" smtClean="0"/>
              <a:t>5</a:t>
            </a:r>
            <a:r>
              <a:rPr lang="en-US" altLang="en-US" sz="1800" b="0" kern="0" dirty="0" smtClean="0"/>
              <a:t> </a:t>
            </a:r>
            <a:r>
              <a:rPr lang="en-US" altLang="en-US" sz="1800" b="0" i="1" kern="0" dirty="0" smtClean="0"/>
              <a:t>N</a:t>
            </a:r>
            <a:r>
              <a:rPr lang="en-US" altLang="en-US" sz="1800" b="0" i="1" kern="0" baseline="-25000" dirty="0" smtClean="0"/>
              <a:t>p</a:t>
            </a:r>
            <a:r>
              <a:rPr lang="en-US" altLang="en-US" sz="1800" b="0" kern="0" dirty="0" smtClean="0"/>
              <a:t>/</a:t>
            </a:r>
            <a:r>
              <a:rPr lang="en-US" altLang="en-US" sz="1800" b="0" i="1" kern="0" dirty="0" smtClean="0"/>
              <a:t>core </a:t>
            </a:r>
            <a:r>
              <a:rPr lang="en-US" altLang="en-US" sz="1800" b="0" kern="0" dirty="0" smtClean="0">
                <a:sym typeface="Symbol" panose="05050102010706020507" pitchFamily="18" charset="2"/>
              </a:rPr>
              <a:t> 10</a:t>
            </a:r>
            <a:r>
              <a:rPr lang="en-US" altLang="en-US" sz="1800" b="0" kern="0" baseline="30000" dirty="0" smtClean="0">
                <a:sym typeface="Symbol" panose="05050102010706020507" pitchFamily="18" charset="2"/>
              </a:rPr>
              <a:t>3</a:t>
            </a:r>
            <a:r>
              <a:rPr lang="en-US" altLang="en-US" sz="1800" b="0" kern="0" dirty="0" smtClean="0">
                <a:sym typeface="Symbol" panose="05050102010706020507" pitchFamily="18" charset="2"/>
              </a:rPr>
              <a:t> </a:t>
            </a:r>
            <a:r>
              <a:rPr lang="en-US" altLang="en-US" sz="1800" b="0" i="1" kern="0" dirty="0" smtClean="0">
                <a:sym typeface="Symbol" panose="05050102010706020507" pitchFamily="18" charset="2"/>
              </a:rPr>
              <a:t>core</a:t>
            </a:r>
            <a:r>
              <a:rPr lang="en-US" altLang="en-US" sz="1800" b="0" kern="0" dirty="0" smtClean="0"/>
              <a:t>: MFIX-DEM  too slow</a:t>
            </a:r>
          </a:p>
        </p:txBody>
      </p:sp>
      <p:sp>
        <p:nvSpPr>
          <p:cNvPr id="29" name="Content Placeholder 2"/>
          <p:cNvSpPr txBox="1">
            <a:spLocks/>
          </p:cNvSpPr>
          <p:nvPr/>
        </p:nvSpPr>
        <p:spPr bwMode="auto">
          <a:xfrm>
            <a:off x="5100240" y="2439060"/>
            <a:ext cx="3839472" cy="1799566"/>
          </a:xfrm>
          <a:prstGeom prst="rect">
            <a:avLst/>
          </a:prstGeom>
          <a:noFill/>
          <a:ln>
            <a:solidFill>
              <a:srgbClr val="FF00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marL="182880" marR="0" lvl="0" indent="0" algn="l" defTabSz="914400" rtl="0" eaLnBrk="0" fontAlgn="base" latinLnBrk="0" hangingPunct="0">
              <a:lnSpc>
                <a:spcPct val="100000"/>
              </a:lnSpc>
              <a:spcBef>
                <a:spcPts val="0"/>
              </a:spcBef>
              <a:spcAft>
                <a:spcPct val="0"/>
              </a:spcAft>
              <a:buClrTx/>
              <a:buSzTx/>
              <a:buFontTx/>
              <a:buNone/>
              <a:tabLst/>
              <a:defRPr/>
            </a:pPr>
            <a:r>
              <a:rPr lang="en-US" altLang="en-US" sz="1800" b="1" kern="0" dirty="0" smtClean="0">
                <a:solidFill>
                  <a:srgbClr val="FF0000"/>
                </a:solidFill>
                <a:latin typeface="+mn-lt"/>
                <a:ea typeface="MS PGothic" pitchFamily="34" charset="-128"/>
              </a:rPr>
              <a:t>Space for optimization t</a:t>
            </a:r>
            <a:r>
              <a:rPr lang="en-US" altLang="en-US" sz="1800" b="1" kern="0" dirty="0" smtClean="0">
                <a:solidFill>
                  <a:srgbClr val="FF0000"/>
                </a:solidFill>
                <a:ea typeface="MS PGothic" pitchFamily="34" charset="-128"/>
              </a:rPr>
              <a:t>o enable industrial relevant simulations</a:t>
            </a:r>
            <a:endParaRPr lang="en-US" altLang="en-US" sz="1800" b="1" kern="0" dirty="0" smtClean="0">
              <a:solidFill>
                <a:srgbClr val="FF0000"/>
              </a:solidFill>
              <a:latin typeface="+mn-lt"/>
              <a:ea typeface="MS PGothic" pitchFamily="34" charset="-128"/>
            </a:endParaRPr>
          </a:p>
          <a:p>
            <a:pPr marL="365760" lvl="1" indent="-285750" eaLnBrk="0" hangingPunct="0">
              <a:spcBef>
                <a:spcPct val="20000"/>
              </a:spcBef>
              <a:buFont typeface="Wingdings" pitchFamily="2" charset="2"/>
              <a:buChar char="Ø"/>
              <a:defRPr/>
            </a:pPr>
            <a:r>
              <a:rPr lang="en-US" sz="2000" kern="0" dirty="0" smtClean="0">
                <a:solidFill>
                  <a:schemeClr val="tx1"/>
                </a:solidFill>
                <a:ea typeface="MS PGothic" pitchFamily="34" charset="-128"/>
              </a:rPr>
              <a:t>Poor weak scaling</a:t>
            </a:r>
          </a:p>
          <a:p>
            <a:pPr marL="365760" lvl="1" indent="-285750" eaLnBrk="0" hangingPunct="0">
              <a:spcBef>
                <a:spcPct val="20000"/>
              </a:spcBef>
              <a:buFont typeface="Wingdings" pitchFamily="2" charset="2"/>
              <a:buChar char="Ø"/>
              <a:defRPr/>
            </a:pPr>
            <a:r>
              <a:rPr lang="en-US" sz="2000" kern="0" dirty="0" smtClean="0">
                <a:solidFill>
                  <a:schemeClr val="tx1"/>
                </a:solidFill>
                <a:ea typeface="MS PGothic" pitchFamily="34" charset="-128"/>
              </a:rPr>
              <a:t>Low </a:t>
            </a:r>
            <a:r>
              <a:rPr lang="en-US" sz="2000" kern="0" dirty="0" err="1" smtClean="0">
                <a:solidFill>
                  <a:schemeClr val="tx1"/>
                </a:solidFill>
                <a:ea typeface="MS PGothic" pitchFamily="34" charset="-128"/>
              </a:rPr>
              <a:t>vectorization</a:t>
            </a:r>
            <a:r>
              <a:rPr lang="en-US" sz="2000" kern="0" dirty="0" smtClean="0">
                <a:solidFill>
                  <a:schemeClr val="tx1"/>
                </a:solidFill>
                <a:ea typeface="MS PGothic" pitchFamily="34" charset="-128"/>
              </a:rPr>
              <a:t> of inner loops</a:t>
            </a:r>
          </a:p>
          <a:p>
            <a:pPr marL="365760" lvl="1" indent="-285750" eaLnBrk="0" hangingPunct="0">
              <a:spcBef>
                <a:spcPct val="20000"/>
              </a:spcBef>
              <a:buFont typeface="Wingdings" pitchFamily="2" charset="2"/>
              <a:buChar char="Ø"/>
              <a:defRPr/>
            </a:pPr>
            <a:r>
              <a:rPr lang="en-US" sz="2000" kern="0" dirty="0" smtClean="0">
                <a:solidFill>
                  <a:schemeClr val="tx1"/>
                </a:solidFill>
                <a:ea typeface="MS PGothic" pitchFamily="34" charset="-128"/>
              </a:rPr>
              <a:t>High number of cache misses</a:t>
            </a:r>
          </a:p>
          <a:p>
            <a:pPr marL="457200" lvl="0" indent="-457200" eaLnBrk="0" hangingPunct="0">
              <a:spcBef>
                <a:spcPts val="600"/>
              </a:spcBef>
            </a:pPr>
            <a:endParaRPr lang="en-US" altLang="en-US" sz="1800" kern="0" dirty="0" smtClean="0">
              <a:solidFill>
                <a:schemeClr val="tx1"/>
              </a:solidFill>
              <a:latin typeface="+mn-lt"/>
              <a:ea typeface="MS PGothic" pitchFamily="34" charset="-128"/>
            </a:endParaRPr>
          </a:p>
          <a:p>
            <a:pPr marL="457200" lvl="0" indent="-457200" eaLnBrk="0" hangingPunct="0">
              <a:spcBef>
                <a:spcPts val="600"/>
              </a:spcBef>
            </a:pPr>
            <a:endParaRPr lang="en-US" altLang="en-US" sz="1800" kern="0" dirty="0" smtClean="0">
              <a:solidFill>
                <a:schemeClr val="tx1"/>
              </a:solidFill>
              <a:latin typeface="+mn-lt"/>
              <a:ea typeface="MS PGothic" pitchFamily="34" charset="-128"/>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199" y="285750"/>
            <a:ext cx="8111787" cy="800100"/>
          </a:xfrm>
        </p:spPr>
        <p:txBody>
          <a:bodyPr/>
          <a:lstStyle/>
          <a:p>
            <a:r>
              <a:rPr lang="en-US" dirty="0" smtClean="0"/>
              <a:t>Back up slide: Algorithm for spatial reordering of particles</a:t>
            </a:r>
          </a:p>
        </p:txBody>
      </p:sp>
      <p:sp>
        <p:nvSpPr>
          <p:cNvPr id="4" name="Slide Number Placeholder 3"/>
          <p:cNvSpPr>
            <a:spLocks noGrp="1"/>
          </p:cNvSpPr>
          <p:nvPr>
            <p:ph type="sldNum" sz="quarter" idx="11"/>
          </p:nvPr>
        </p:nvSpPr>
        <p:spPr/>
        <p:txBody>
          <a:bodyPr/>
          <a:lstStyle/>
          <a:p>
            <a:pPr>
              <a:defRPr/>
            </a:pPr>
            <a:fld id="{EE1947F7-0D9A-4147-921B-FB64938FD14A}" type="slidenum">
              <a:rPr lang="en-US" smtClean="0"/>
              <a:pPr>
                <a:defRPr/>
              </a:pPr>
              <a:t>26</a:t>
            </a:fld>
            <a:endParaRPr lang="en-US"/>
          </a:p>
        </p:txBody>
      </p:sp>
      <p:sp>
        <p:nvSpPr>
          <p:cNvPr id="5" name="TextBox 4"/>
          <p:cNvSpPr txBox="1"/>
          <p:nvPr/>
        </p:nvSpPr>
        <p:spPr>
          <a:xfrm>
            <a:off x="1104229" y="3642687"/>
            <a:ext cx="7124072" cy="3139321"/>
          </a:xfrm>
          <a:prstGeom prst="rect">
            <a:avLst/>
          </a:prstGeom>
          <a:noFill/>
        </p:spPr>
        <p:txBody>
          <a:bodyPr wrap="square" rtlCol="0">
            <a:spAutoFit/>
          </a:bodyPr>
          <a:lstStyle/>
          <a:p>
            <a:pPr marL="285750" indent="-285750">
              <a:buFont typeface="Arial"/>
              <a:buChar char="•"/>
            </a:pPr>
            <a:r>
              <a:rPr lang="en-US" sz="1800" dirty="0" err="1" smtClean="0"/>
              <a:t>dg_pic</a:t>
            </a:r>
            <a:r>
              <a:rPr lang="en-US" sz="1800" dirty="0" smtClean="0"/>
              <a:t> array is used to get the new ordering</a:t>
            </a:r>
          </a:p>
          <a:p>
            <a:pPr marL="285750" indent="-285750">
              <a:buFont typeface="Arial"/>
              <a:buChar char="•"/>
            </a:pPr>
            <a:endParaRPr lang="en-US" sz="1800" dirty="0"/>
          </a:p>
          <a:p>
            <a:pPr marL="285750" indent="-285750">
              <a:buFont typeface="Arial"/>
              <a:buChar char="•"/>
            </a:pPr>
            <a:r>
              <a:rPr lang="en-US" sz="1800" dirty="0" err="1" smtClean="0"/>
              <a:t>Sorting_map</a:t>
            </a:r>
            <a:r>
              <a:rPr lang="en-US" sz="1800" dirty="0" smtClean="0"/>
              <a:t> and inverse sorting map is created</a:t>
            </a:r>
            <a:endParaRPr lang="en-US" sz="1800" dirty="0"/>
          </a:p>
          <a:p>
            <a:pPr marL="742950" lvl="1" indent="-285750">
              <a:buFont typeface="Arial"/>
              <a:buChar char="•"/>
            </a:pPr>
            <a:r>
              <a:rPr lang="en-US" sz="1800" dirty="0" err="1"/>
              <a:t>s</a:t>
            </a:r>
            <a:r>
              <a:rPr lang="en-US" sz="1800" dirty="0" err="1" smtClean="0"/>
              <a:t>orting_map</a:t>
            </a:r>
            <a:r>
              <a:rPr lang="en-US" sz="1800" dirty="0" smtClean="0"/>
              <a:t>(1) = 6            (map from new id to old id)</a:t>
            </a:r>
          </a:p>
          <a:p>
            <a:pPr marL="742950" lvl="1" indent="-285750">
              <a:buFont typeface="Arial"/>
              <a:buChar char="•"/>
            </a:pPr>
            <a:r>
              <a:rPr lang="en-US" sz="1800" dirty="0" err="1"/>
              <a:t>i</a:t>
            </a:r>
            <a:r>
              <a:rPr lang="en-US" sz="1800" dirty="0" err="1" smtClean="0"/>
              <a:t>nv_sorting_map</a:t>
            </a:r>
            <a:r>
              <a:rPr lang="en-US" sz="1800" dirty="0" smtClean="0"/>
              <a:t>(1) = 10  (map from old id to new id)</a:t>
            </a:r>
          </a:p>
          <a:p>
            <a:pPr lvl="1"/>
            <a:endParaRPr lang="en-US" sz="1800" dirty="0" smtClean="0"/>
          </a:p>
          <a:p>
            <a:pPr marL="0" lvl="1" indent="277813">
              <a:buFont typeface="Arial"/>
              <a:buChar char="•"/>
            </a:pPr>
            <a:r>
              <a:rPr lang="en-US" sz="1800" dirty="0" smtClean="0"/>
              <a:t>A copy of inverse sorting map is sorted </a:t>
            </a:r>
            <a:endParaRPr lang="en-US" sz="1800" dirty="0"/>
          </a:p>
          <a:p>
            <a:pPr marL="457200" lvl="2" indent="277813">
              <a:buFont typeface="Arial"/>
              <a:buChar char="•"/>
            </a:pPr>
            <a:r>
              <a:rPr lang="en-US" sz="1800" dirty="0" smtClean="0"/>
              <a:t>a preferred sorting algorithm is used(</a:t>
            </a:r>
            <a:r>
              <a:rPr lang="en-US" sz="1800" b="1" dirty="0" smtClean="0"/>
              <a:t>quick sort/bubble sort</a:t>
            </a:r>
            <a:r>
              <a:rPr lang="en-US" sz="1800" dirty="0" smtClean="0"/>
              <a:t>)</a:t>
            </a:r>
          </a:p>
          <a:p>
            <a:pPr marL="457200" lvl="2" indent="277813">
              <a:buFont typeface="Arial"/>
              <a:buChar char="•"/>
            </a:pPr>
            <a:r>
              <a:rPr lang="en-US" sz="1800" dirty="0" smtClean="0"/>
              <a:t>Particle data are swapped according to swaps in the sorting.</a:t>
            </a:r>
          </a:p>
          <a:p>
            <a:pPr marL="457200" lvl="2"/>
            <a:endParaRPr lang="en-US" sz="1800" dirty="0" smtClean="0"/>
          </a:p>
          <a:p>
            <a:pPr marL="0" lvl="2" indent="277813">
              <a:buFont typeface="Arial"/>
              <a:buChar char="•"/>
            </a:pPr>
            <a:r>
              <a:rPr lang="en-US" sz="1800" dirty="0" smtClean="0"/>
              <a:t>The sorting maps are used to set the neighbor arrays</a:t>
            </a:r>
          </a:p>
        </p:txBody>
      </p:sp>
      <p:pic>
        <p:nvPicPr>
          <p:cNvPr id="6" name="Picture 5"/>
          <p:cNvPicPr>
            <a:picLocks noChangeAspect="1"/>
          </p:cNvPicPr>
          <p:nvPr/>
        </p:nvPicPr>
        <p:blipFill>
          <a:blip r:embed="rId2" cstate="print"/>
          <a:stretch>
            <a:fillRect/>
          </a:stretch>
        </p:blipFill>
        <p:spPr>
          <a:xfrm>
            <a:off x="1301025" y="1030699"/>
            <a:ext cx="6544765" cy="2590852"/>
          </a:xfrm>
          <a:prstGeom prst="rect">
            <a:avLst/>
          </a:prstGeom>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r>
              <a:rPr lang="en-US" dirty="0" smtClean="0"/>
              <a:t> Back up slide</a:t>
            </a:r>
            <a:r>
              <a:rPr lang="en-US" altLang="en-US" dirty="0" smtClean="0"/>
              <a:t>: </a:t>
            </a:r>
            <a:r>
              <a:rPr lang="en-US" dirty="0" smtClean="0"/>
              <a:t>Sorting neighbor arrays</a:t>
            </a:r>
            <a:br>
              <a:rPr lang="en-US" dirty="0" smtClean="0"/>
            </a:br>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1"/>
          </p:nvPr>
        </p:nvSpPr>
        <p:spPr/>
        <p:txBody>
          <a:bodyPr/>
          <a:lstStyle/>
          <a:p>
            <a:pPr>
              <a:defRPr/>
            </a:pPr>
            <a:fld id="{EE1947F7-0D9A-4147-921B-FB64938FD14A}" type="slidenum">
              <a:rPr lang="en-US" smtClean="0"/>
              <a:pPr>
                <a:defRPr/>
              </a:pPr>
              <a:t>27</a:t>
            </a:fld>
            <a:endParaRPr lang="en-US" dirty="0"/>
          </a:p>
        </p:txBody>
      </p:sp>
      <p:graphicFrame>
        <p:nvGraphicFramePr>
          <p:cNvPr id="15" name="Table 14"/>
          <p:cNvGraphicFramePr>
            <a:graphicFrameLocks noGrp="1"/>
          </p:cNvGraphicFramePr>
          <p:nvPr>
            <p:extLst>
              <p:ext uri="{D42A27DB-BD31-4B8C-83A1-F6EECF244321}">
                <p14:modId xmlns:p14="http://schemas.microsoft.com/office/powerpoint/2010/main" val="3844247995"/>
              </p:ext>
            </p:extLst>
          </p:nvPr>
        </p:nvGraphicFramePr>
        <p:xfrm>
          <a:off x="364372" y="2465459"/>
          <a:ext cx="2294405" cy="1097280"/>
        </p:xfrm>
        <a:graphic>
          <a:graphicData uri="http://schemas.openxmlformats.org/drawingml/2006/table">
            <a:tbl>
              <a:tblPr firstRow="1" bandRow="1">
                <a:tableStyleId>{5940675A-B579-460E-94D1-54222C63F5DA}</a:tableStyleId>
              </a:tblPr>
              <a:tblGrid>
                <a:gridCol w="458881"/>
                <a:gridCol w="458881"/>
                <a:gridCol w="458881"/>
                <a:gridCol w="458881"/>
                <a:gridCol w="458881"/>
              </a:tblGrid>
              <a:tr h="347346">
                <a:tc>
                  <a:txBody>
                    <a:bodyPr/>
                    <a:lstStyle/>
                    <a:p>
                      <a:pPr algn="ctr"/>
                      <a:r>
                        <a:rPr lang="en-US" dirty="0" smtClean="0"/>
                        <a:t>2</a:t>
                      </a:r>
                      <a:endParaRPr lang="en-US" dirty="0"/>
                    </a:p>
                  </a:txBody>
                  <a:tcPr/>
                </a:tc>
                <a:tc>
                  <a:txBody>
                    <a:bodyPr/>
                    <a:lstStyle/>
                    <a:p>
                      <a:pPr algn="ctr"/>
                      <a:r>
                        <a:rPr lang="en-US" dirty="0" smtClean="0"/>
                        <a:t>3</a:t>
                      </a:r>
                      <a:endParaRPr lang="en-US" dirty="0"/>
                    </a:p>
                  </a:txBody>
                  <a:tcPr/>
                </a:tc>
                <a:tc>
                  <a:txBody>
                    <a:bodyPr/>
                    <a:lstStyle/>
                    <a:p>
                      <a:pPr algn="ctr"/>
                      <a:r>
                        <a:rPr lang="en-US" dirty="0" smtClean="0"/>
                        <a:t>4</a:t>
                      </a:r>
                      <a:endParaRPr lang="en-US" dirty="0"/>
                    </a:p>
                  </a:txBody>
                  <a:tcPr/>
                </a:tc>
                <a:tc>
                  <a:txBody>
                    <a:bodyPr/>
                    <a:lstStyle/>
                    <a:p>
                      <a:pPr algn="ctr"/>
                      <a:r>
                        <a:rPr lang="en-US" dirty="0" smtClean="0"/>
                        <a:t>5</a:t>
                      </a:r>
                      <a:endParaRPr lang="en-US" dirty="0"/>
                    </a:p>
                  </a:txBody>
                  <a:tcPr/>
                </a:tc>
                <a:tc>
                  <a:txBody>
                    <a:bodyPr/>
                    <a:lstStyle/>
                    <a:p>
                      <a:pPr algn="ctr"/>
                      <a:r>
                        <a:rPr lang="en-US" dirty="0" smtClean="0"/>
                        <a:t>-</a:t>
                      </a:r>
                      <a:endParaRPr lang="en-US" dirty="0"/>
                    </a:p>
                  </a:txBody>
                  <a:tcPr/>
                </a:tc>
              </a:tr>
              <a:tr h="347346">
                <a:tc>
                  <a:txBody>
                    <a:bodyPr/>
                    <a:lstStyle/>
                    <a:p>
                      <a:pPr algn="ctr"/>
                      <a:r>
                        <a:rPr lang="en-US" dirty="0" smtClean="0"/>
                        <a:t>3</a:t>
                      </a:r>
                      <a:endParaRPr lang="en-US" dirty="0"/>
                    </a:p>
                  </a:txBody>
                  <a:tcPr/>
                </a:tc>
                <a:tc>
                  <a:txBody>
                    <a:bodyPr/>
                    <a:lstStyle/>
                    <a:p>
                      <a:pPr algn="ctr"/>
                      <a:r>
                        <a:rPr lang="en-US" dirty="0" smtClean="0"/>
                        <a:t>5</a:t>
                      </a:r>
                      <a:endParaRPr lang="en-US" dirty="0"/>
                    </a:p>
                  </a:txBody>
                  <a:tcPr/>
                </a:tc>
                <a:tc>
                  <a:txBody>
                    <a:bodyPr/>
                    <a:lstStyle/>
                    <a:p>
                      <a:pPr algn="ctr"/>
                      <a:r>
                        <a:rPr lang="en-US" dirty="0" smtClean="0"/>
                        <a:t>5</a:t>
                      </a:r>
                      <a:endParaRPr lang="en-US" dirty="0"/>
                    </a:p>
                  </a:txBody>
                  <a:tcPr/>
                </a:tc>
                <a:tc>
                  <a:txBody>
                    <a:bodyPr/>
                    <a:lstStyle/>
                    <a:p>
                      <a:pPr algn="ctr"/>
                      <a:endParaRPr lang="en-US"/>
                    </a:p>
                  </a:txBody>
                  <a:tcPr/>
                </a:tc>
                <a:tc>
                  <a:txBody>
                    <a:bodyPr/>
                    <a:lstStyle/>
                    <a:p>
                      <a:pPr algn="ctr"/>
                      <a:endParaRPr lang="en-US"/>
                    </a:p>
                  </a:txBody>
                  <a:tcPr/>
                </a:tc>
              </a:tr>
              <a:tr h="347346">
                <a:tc>
                  <a:txBody>
                    <a:bodyPr/>
                    <a:lstStyle/>
                    <a:p>
                      <a:pPr algn="ctr"/>
                      <a:r>
                        <a:rPr lang="en-US" dirty="0" smtClean="0"/>
                        <a:t>4</a:t>
                      </a: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r>
            </a:tbl>
          </a:graphicData>
        </a:graphic>
      </p:graphicFrame>
      <p:sp>
        <p:nvSpPr>
          <p:cNvPr id="16" name="TextBox 15"/>
          <p:cNvSpPr txBox="1"/>
          <p:nvPr/>
        </p:nvSpPr>
        <p:spPr>
          <a:xfrm>
            <a:off x="364372" y="1975850"/>
            <a:ext cx="288454" cy="400110"/>
          </a:xfrm>
          <a:prstGeom prst="rect">
            <a:avLst/>
          </a:prstGeom>
          <a:noFill/>
        </p:spPr>
        <p:txBody>
          <a:bodyPr wrap="square" rtlCol="0">
            <a:spAutoFit/>
          </a:bodyPr>
          <a:lstStyle/>
          <a:p>
            <a:r>
              <a:rPr lang="en-US" sz="2000" dirty="0" smtClean="0"/>
              <a:t>1</a:t>
            </a:r>
            <a:endParaRPr lang="en-US" sz="2000" dirty="0"/>
          </a:p>
        </p:txBody>
      </p:sp>
      <p:sp>
        <p:nvSpPr>
          <p:cNvPr id="17" name="TextBox 16"/>
          <p:cNvSpPr txBox="1"/>
          <p:nvPr/>
        </p:nvSpPr>
        <p:spPr>
          <a:xfrm>
            <a:off x="876446" y="1975850"/>
            <a:ext cx="288454" cy="400110"/>
          </a:xfrm>
          <a:prstGeom prst="rect">
            <a:avLst/>
          </a:prstGeom>
          <a:noFill/>
        </p:spPr>
        <p:txBody>
          <a:bodyPr wrap="square" rtlCol="0">
            <a:spAutoFit/>
          </a:bodyPr>
          <a:lstStyle/>
          <a:p>
            <a:r>
              <a:rPr lang="en-US" sz="2000" dirty="0" smtClean="0"/>
              <a:t>2</a:t>
            </a:r>
            <a:endParaRPr lang="en-US" sz="2000" dirty="0"/>
          </a:p>
        </p:txBody>
      </p:sp>
      <p:sp>
        <p:nvSpPr>
          <p:cNvPr id="18" name="TextBox 17"/>
          <p:cNvSpPr txBox="1"/>
          <p:nvPr/>
        </p:nvSpPr>
        <p:spPr>
          <a:xfrm>
            <a:off x="1373060" y="1975850"/>
            <a:ext cx="288454" cy="400110"/>
          </a:xfrm>
          <a:prstGeom prst="rect">
            <a:avLst/>
          </a:prstGeom>
          <a:noFill/>
        </p:spPr>
        <p:txBody>
          <a:bodyPr wrap="square" rtlCol="0">
            <a:spAutoFit/>
          </a:bodyPr>
          <a:lstStyle/>
          <a:p>
            <a:r>
              <a:rPr lang="en-US" sz="2000" dirty="0"/>
              <a:t>3</a:t>
            </a:r>
          </a:p>
        </p:txBody>
      </p:sp>
      <p:sp>
        <p:nvSpPr>
          <p:cNvPr id="19" name="TextBox 18"/>
          <p:cNvSpPr txBox="1"/>
          <p:nvPr/>
        </p:nvSpPr>
        <p:spPr>
          <a:xfrm>
            <a:off x="1810323" y="1975850"/>
            <a:ext cx="288454" cy="400110"/>
          </a:xfrm>
          <a:prstGeom prst="rect">
            <a:avLst/>
          </a:prstGeom>
          <a:noFill/>
        </p:spPr>
        <p:txBody>
          <a:bodyPr wrap="square" rtlCol="0">
            <a:spAutoFit/>
          </a:bodyPr>
          <a:lstStyle/>
          <a:p>
            <a:r>
              <a:rPr lang="en-US" sz="2000" dirty="0" smtClean="0"/>
              <a:t>4</a:t>
            </a:r>
            <a:endParaRPr lang="en-US" sz="2000" dirty="0"/>
          </a:p>
        </p:txBody>
      </p:sp>
      <p:sp>
        <p:nvSpPr>
          <p:cNvPr id="20" name="TextBox 19"/>
          <p:cNvSpPr txBox="1"/>
          <p:nvPr/>
        </p:nvSpPr>
        <p:spPr>
          <a:xfrm>
            <a:off x="2290820" y="1975850"/>
            <a:ext cx="288454" cy="400110"/>
          </a:xfrm>
          <a:prstGeom prst="rect">
            <a:avLst/>
          </a:prstGeom>
          <a:noFill/>
        </p:spPr>
        <p:txBody>
          <a:bodyPr wrap="square" rtlCol="0">
            <a:spAutoFit/>
          </a:bodyPr>
          <a:lstStyle/>
          <a:p>
            <a:r>
              <a:rPr lang="en-US" sz="2000" dirty="0"/>
              <a:t>5</a:t>
            </a:r>
          </a:p>
        </p:txBody>
      </p:sp>
      <p:sp>
        <p:nvSpPr>
          <p:cNvPr id="21" name="TextBox 20"/>
          <p:cNvSpPr txBox="1"/>
          <p:nvPr/>
        </p:nvSpPr>
        <p:spPr>
          <a:xfrm>
            <a:off x="462914" y="1651454"/>
            <a:ext cx="2195863" cy="400110"/>
          </a:xfrm>
          <a:prstGeom prst="rect">
            <a:avLst/>
          </a:prstGeom>
          <a:noFill/>
        </p:spPr>
        <p:txBody>
          <a:bodyPr wrap="square" rtlCol="0">
            <a:spAutoFit/>
          </a:bodyPr>
          <a:lstStyle/>
          <a:p>
            <a:pPr algn="ctr"/>
            <a:r>
              <a:rPr lang="en-US" sz="2000" dirty="0" smtClean="0"/>
              <a:t>particles</a:t>
            </a:r>
            <a:endParaRPr lang="en-US" sz="2000" dirty="0"/>
          </a:p>
        </p:txBody>
      </p:sp>
      <p:cxnSp>
        <p:nvCxnSpPr>
          <p:cNvPr id="22" name="Straight Arrow Connector 21"/>
          <p:cNvCxnSpPr/>
          <p:nvPr/>
        </p:nvCxnSpPr>
        <p:spPr>
          <a:xfrm>
            <a:off x="2908040" y="2465459"/>
            <a:ext cx="0" cy="10719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908040" y="2732624"/>
            <a:ext cx="1234433" cy="400110"/>
          </a:xfrm>
          <a:prstGeom prst="rect">
            <a:avLst/>
          </a:prstGeom>
          <a:noFill/>
        </p:spPr>
        <p:txBody>
          <a:bodyPr wrap="square" rtlCol="0">
            <a:spAutoFit/>
          </a:bodyPr>
          <a:lstStyle/>
          <a:p>
            <a:r>
              <a:rPr lang="en-US" sz="2000" dirty="0" smtClean="0"/>
              <a:t>neighbors</a:t>
            </a:r>
            <a:endParaRPr lang="en-US" sz="2000" dirty="0"/>
          </a:p>
        </p:txBody>
      </p:sp>
      <p:sp>
        <p:nvSpPr>
          <p:cNvPr id="24" name="TextBox 23"/>
          <p:cNvSpPr txBox="1"/>
          <p:nvPr/>
        </p:nvSpPr>
        <p:spPr>
          <a:xfrm>
            <a:off x="5911032" y="969601"/>
            <a:ext cx="2421387" cy="400110"/>
          </a:xfrm>
          <a:prstGeom prst="rect">
            <a:avLst/>
          </a:prstGeom>
          <a:noFill/>
        </p:spPr>
        <p:txBody>
          <a:bodyPr wrap="square" rtlCol="0">
            <a:spAutoFit/>
          </a:bodyPr>
          <a:lstStyle/>
          <a:p>
            <a:pPr algn="ctr"/>
            <a:r>
              <a:rPr lang="en-US" sz="2000" dirty="0" err="1" smtClean="0"/>
              <a:t>MFiX</a:t>
            </a:r>
            <a:r>
              <a:rPr lang="en-US" sz="2000" dirty="0" smtClean="0"/>
              <a:t> data structure</a:t>
            </a:r>
            <a:endParaRPr lang="en-US" sz="2000" dirty="0"/>
          </a:p>
        </p:txBody>
      </p:sp>
      <p:graphicFrame>
        <p:nvGraphicFramePr>
          <p:cNvPr id="25" name="Table 24"/>
          <p:cNvGraphicFramePr>
            <a:graphicFrameLocks noGrp="1"/>
          </p:cNvGraphicFramePr>
          <p:nvPr>
            <p:extLst>
              <p:ext uri="{D42A27DB-BD31-4B8C-83A1-F6EECF244321}">
                <p14:modId xmlns:p14="http://schemas.microsoft.com/office/powerpoint/2010/main" val="2636405010"/>
              </p:ext>
            </p:extLst>
          </p:nvPr>
        </p:nvGraphicFramePr>
        <p:xfrm>
          <a:off x="6264646" y="1591356"/>
          <a:ext cx="327649" cy="2693306"/>
        </p:xfrm>
        <a:graphic>
          <a:graphicData uri="http://schemas.openxmlformats.org/drawingml/2006/table">
            <a:tbl>
              <a:tblPr firstRow="1" bandRow="1">
                <a:tableStyleId>{5940675A-B579-460E-94D1-54222C63F5DA}</a:tableStyleId>
              </a:tblPr>
              <a:tblGrid>
                <a:gridCol w="327649"/>
              </a:tblGrid>
              <a:tr h="384758">
                <a:tc>
                  <a:txBody>
                    <a:bodyPr/>
                    <a:lstStyle/>
                    <a:p>
                      <a:pPr algn="ctr"/>
                      <a:r>
                        <a:rPr lang="en-US" dirty="0" smtClean="0"/>
                        <a:t>2</a:t>
                      </a:r>
                      <a:endParaRPr lang="en-US" dirty="0"/>
                    </a:p>
                  </a:txBody>
                  <a:tcPr/>
                </a:tc>
              </a:tr>
              <a:tr h="384758">
                <a:tc>
                  <a:txBody>
                    <a:bodyPr/>
                    <a:lstStyle/>
                    <a:p>
                      <a:pPr algn="ctr"/>
                      <a:r>
                        <a:rPr lang="en-US" dirty="0" smtClean="0"/>
                        <a:t>3</a:t>
                      </a:r>
                      <a:endParaRPr lang="en-US" dirty="0"/>
                    </a:p>
                  </a:txBody>
                  <a:tcPr/>
                </a:tc>
              </a:tr>
              <a:tr h="384758">
                <a:tc>
                  <a:txBody>
                    <a:bodyPr/>
                    <a:lstStyle/>
                    <a:p>
                      <a:pPr algn="ctr"/>
                      <a:r>
                        <a:rPr lang="en-US" dirty="0" smtClean="0"/>
                        <a:t>4</a:t>
                      </a:r>
                      <a:endParaRPr lang="en-US" dirty="0"/>
                    </a:p>
                  </a:txBody>
                  <a:tcPr/>
                </a:tc>
              </a:tr>
              <a:tr h="384758">
                <a:tc>
                  <a:txBody>
                    <a:bodyPr/>
                    <a:lstStyle/>
                    <a:p>
                      <a:pPr algn="ctr"/>
                      <a:r>
                        <a:rPr lang="en-US" dirty="0" smtClean="0"/>
                        <a:t>3</a:t>
                      </a:r>
                      <a:endParaRPr lang="en-US" dirty="0"/>
                    </a:p>
                  </a:txBody>
                  <a:tcPr/>
                </a:tc>
              </a:tr>
              <a:tr h="384758">
                <a:tc>
                  <a:txBody>
                    <a:bodyPr/>
                    <a:lstStyle/>
                    <a:p>
                      <a:pPr algn="ctr"/>
                      <a:r>
                        <a:rPr lang="en-US" dirty="0" smtClean="0"/>
                        <a:t>5</a:t>
                      </a:r>
                      <a:endParaRPr lang="en-US" dirty="0"/>
                    </a:p>
                  </a:txBody>
                  <a:tcPr/>
                </a:tc>
              </a:tr>
              <a:tr h="384758">
                <a:tc>
                  <a:txBody>
                    <a:bodyPr/>
                    <a:lstStyle/>
                    <a:p>
                      <a:pPr algn="ctr"/>
                      <a:r>
                        <a:rPr lang="en-US" dirty="0" smtClean="0"/>
                        <a:t>4</a:t>
                      </a:r>
                      <a:endParaRPr lang="en-US" dirty="0"/>
                    </a:p>
                  </a:txBody>
                  <a:tcPr/>
                </a:tc>
              </a:tr>
              <a:tr h="384758">
                <a:tc>
                  <a:txBody>
                    <a:bodyPr/>
                    <a:lstStyle/>
                    <a:p>
                      <a:pPr algn="ctr"/>
                      <a:r>
                        <a:rPr lang="en-US" dirty="0" smtClean="0"/>
                        <a:t>5</a:t>
                      </a:r>
                      <a:endParaRPr lang="en-US" dirty="0"/>
                    </a:p>
                  </a:txBody>
                  <a:tcPr/>
                </a:tc>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35408933"/>
              </p:ext>
            </p:extLst>
          </p:nvPr>
        </p:nvGraphicFramePr>
        <p:xfrm>
          <a:off x="6836346" y="1591356"/>
          <a:ext cx="297250" cy="1854200"/>
        </p:xfrm>
        <a:graphic>
          <a:graphicData uri="http://schemas.openxmlformats.org/drawingml/2006/table">
            <a:tbl>
              <a:tblPr firstRow="1" bandRow="1">
                <a:tableStyleId>{5940675A-B579-460E-94D1-54222C63F5DA}</a:tableStyleId>
              </a:tblPr>
              <a:tblGrid>
                <a:gridCol w="297250"/>
              </a:tblGrid>
              <a:tr h="370840">
                <a:tc>
                  <a:txBody>
                    <a:bodyPr/>
                    <a:lstStyle/>
                    <a:p>
                      <a:pPr algn="ctr"/>
                      <a:r>
                        <a:rPr lang="en-US" dirty="0" smtClean="0"/>
                        <a:t>4</a:t>
                      </a:r>
                      <a:endParaRPr lang="en-US" dirty="0"/>
                    </a:p>
                  </a:txBody>
                  <a:tcPr/>
                </a:tc>
              </a:tr>
              <a:tr h="370840">
                <a:tc>
                  <a:txBody>
                    <a:bodyPr/>
                    <a:lstStyle/>
                    <a:p>
                      <a:pPr algn="ctr"/>
                      <a:r>
                        <a:rPr lang="en-US" dirty="0" smtClean="0"/>
                        <a:t>6</a:t>
                      </a:r>
                      <a:endParaRPr lang="en-US" dirty="0"/>
                    </a:p>
                  </a:txBody>
                  <a:tcPr/>
                </a:tc>
              </a:tr>
              <a:tr h="370840">
                <a:tc>
                  <a:txBody>
                    <a:bodyPr/>
                    <a:lstStyle/>
                    <a:p>
                      <a:pPr algn="ctr"/>
                      <a:r>
                        <a:rPr lang="en-US" dirty="0" smtClean="0"/>
                        <a:t>8</a:t>
                      </a:r>
                      <a:endParaRPr lang="en-US" dirty="0"/>
                    </a:p>
                  </a:txBody>
                  <a:tcPr/>
                </a:tc>
              </a:tr>
              <a:tr h="370840">
                <a:tc>
                  <a:txBody>
                    <a:bodyPr/>
                    <a:lstStyle/>
                    <a:p>
                      <a:pPr algn="ctr"/>
                      <a:r>
                        <a:rPr lang="en-US" dirty="0" smtClean="0"/>
                        <a:t>9</a:t>
                      </a:r>
                      <a:endParaRPr lang="en-US" dirty="0"/>
                    </a:p>
                  </a:txBody>
                  <a:tcPr/>
                </a:tc>
              </a:tr>
              <a:tr h="370840">
                <a:tc>
                  <a:txBody>
                    <a:bodyPr/>
                    <a:lstStyle/>
                    <a:p>
                      <a:pPr algn="ctr"/>
                      <a:r>
                        <a:rPr lang="en-US" dirty="0" smtClean="0"/>
                        <a:t>9</a:t>
                      </a:r>
                      <a:endParaRPr lang="en-US" dirty="0"/>
                    </a:p>
                  </a:txBody>
                  <a:tcPr/>
                </a:tc>
              </a:tr>
            </a:tbl>
          </a:graphicData>
        </a:graphic>
      </p:graphicFrame>
      <p:sp>
        <p:nvSpPr>
          <p:cNvPr id="27" name="TextBox 26"/>
          <p:cNvSpPr txBox="1"/>
          <p:nvPr/>
        </p:nvSpPr>
        <p:spPr>
          <a:xfrm>
            <a:off x="328762" y="969600"/>
            <a:ext cx="2543668" cy="707886"/>
          </a:xfrm>
          <a:prstGeom prst="rect">
            <a:avLst/>
          </a:prstGeom>
          <a:noFill/>
        </p:spPr>
        <p:txBody>
          <a:bodyPr wrap="square" rtlCol="0">
            <a:spAutoFit/>
          </a:bodyPr>
          <a:lstStyle/>
          <a:p>
            <a:pPr algn="ctr"/>
            <a:r>
              <a:rPr lang="en-US" sz="2000" dirty="0" smtClean="0"/>
              <a:t>Neighbor information (human readable)</a:t>
            </a:r>
            <a:endParaRPr lang="en-US" sz="2000" dirty="0"/>
          </a:p>
        </p:txBody>
      </p:sp>
      <p:cxnSp>
        <p:nvCxnSpPr>
          <p:cNvPr id="28" name="Straight Arrow Connector 27"/>
          <p:cNvCxnSpPr/>
          <p:nvPr/>
        </p:nvCxnSpPr>
        <p:spPr>
          <a:xfrm>
            <a:off x="5911033" y="1610184"/>
            <a:ext cx="0" cy="12045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451079" y="1866476"/>
            <a:ext cx="1543041" cy="400110"/>
          </a:xfrm>
          <a:prstGeom prst="rect">
            <a:avLst/>
          </a:prstGeom>
          <a:noFill/>
        </p:spPr>
        <p:txBody>
          <a:bodyPr wrap="square" rtlCol="0">
            <a:spAutoFit/>
          </a:bodyPr>
          <a:lstStyle/>
          <a:p>
            <a:pPr algn="ctr"/>
            <a:r>
              <a:rPr lang="en-US" sz="2000" dirty="0" smtClean="0"/>
              <a:t>Neighbors(:)</a:t>
            </a:r>
            <a:endParaRPr lang="en-US" sz="2000" dirty="0"/>
          </a:p>
        </p:txBody>
      </p:sp>
      <p:cxnSp>
        <p:nvCxnSpPr>
          <p:cNvPr id="30" name="Straight Arrow Connector 29"/>
          <p:cNvCxnSpPr/>
          <p:nvPr/>
        </p:nvCxnSpPr>
        <p:spPr>
          <a:xfrm>
            <a:off x="7347241" y="1598700"/>
            <a:ext cx="0" cy="8352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489675" y="1810056"/>
            <a:ext cx="1412476" cy="707886"/>
          </a:xfrm>
          <a:prstGeom prst="rect">
            <a:avLst/>
          </a:prstGeom>
          <a:noFill/>
        </p:spPr>
        <p:txBody>
          <a:bodyPr wrap="square" rtlCol="0">
            <a:spAutoFit/>
          </a:bodyPr>
          <a:lstStyle/>
          <a:p>
            <a:r>
              <a:rPr lang="en-US" sz="2000" dirty="0" err="1" smtClean="0"/>
              <a:t>Neighbor_index</a:t>
            </a:r>
            <a:r>
              <a:rPr lang="en-US" sz="2000" dirty="0" smtClean="0"/>
              <a:t>(:)</a:t>
            </a:r>
            <a:endParaRPr lang="en-US" sz="2000" dirty="0"/>
          </a:p>
        </p:txBody>
      </p:sp>
      <p:sp>
        <p:nvSpPr>
          <p:cNvPr id="32" name="TextBox 31"/>
          <p:cNvSpPr txBox="1"/>
          <p:nvPr/>
        </p:nvSpPr>
        <p:spPr>
          <a:xfrm>
            <a:off x="462914" y="3804623"/>
            <a:ext cx="7968047" cy="2862322"/>
          </a:xfrm>
          <a:prstGeom prst="rect">
            <a:avLst/>
          </a:prstGeom>
          <a:noFill/>
        </p:spPr>
        <p:txBody>
          <a:bodyPr wrap="square" rtlCol="0">
            <a:spAutoFit/>
          </a:bodyPr>
          <a:lstStyle/>
          <a:p>
            <a:pPr marL="285750" indent="-285750">
              <a:buFont typeface="Arial"/>
              <a:buChar char="•"/>
            </a:pPr>
            <a:r>
              <a:rPr lang="en-US" sz="2000" dirty="0" smtClean="0"/>
              <a:t>When sorting arrays based on state</a:t>
            </a:r>
          </a:p>
          <a:p>
            <a:pPr marL="285750" indent="-285750">
              <a:buFont typeface="Arial"/>
              <a:buChar char="•"/>
            </a:pPr>
            <a:endParaRPr lang="en-US" sz="2000" dirty="0"/>
          </a:p>
          <a:p>
            <a:pPr marL="742950" lvl="1" indent="-285750">
              <a:buFont typeface="Arial"/>
              <a:buChar char="•"/>
            </a:pPr>
            <a:r>
              <a:rPr lang="en-US" sz="2000" dirty="0" smtClean="0"/>
              <a:t>Particles are exchanged </a:t>
            </a:r>
            <a:r>
              <a:rPr lang="en-US" sz="2000" dirty="0"/>
              <a:t> </a:t>
            </a:r>
            <a:r>
              <a:rPr lang="en-US" sz="2000" dirty="0" smtClean="0"/>
              <a:t>(</a:t>
            </a:r>
            <a:r>
              <a:rPr lang="en-US" sz="2000" dirty="0" err="1" smtClean="0"/>
              <a:t>ie</a:t>
            </a:r>
            <a:r>
              <a:rPr lang="en-US" sz="2000" dirty="0" smtClean="0"/>
              <a:t> say part. 1 becomes part. 4)</a:t>
            </a:r>
          </a:p>
          <a:p>
            <a:pPr marL="742950" lvl="1" indent="-285750">
              <a:buFont typeface="Arial"/>
              <a:buChar char="•"/>
            </a:pPr>
            <a:endParaRPr lang="en-US" sz="2000" dirty="0"/>
          </a:p>
          <a:p>
            <a:pPr marL="742950" lvl="1" indent="-285750">
              <a:buFont typeface="Arial"/>
              <a:buChar char="•"/>
            </a:pPr>
            <a:r>
              <a:rPr lang="en-US" sz="2000" dirty="0" smtClean="0"/>
              <a:t>When sorting neighbor arrays</a:t>
            </a:r>
          </a:p>
          <a:p>
            <a:pPr marL="1200150" lvl="2" indent="-285750">
              <a:buFont typeface="Arial"/>
              <a:buChar char="•"/>
            </a:pPr>
            <a:endParaRPr lang="en-US" sz="2000" dirty="0" smtClean="0"/>
          </a:p>
          <a:p>
            <a:pPr marL="1200150" lvl="2" indent="-285750">
              <a:buFont typeface="Arial"/>
              <a:buChar char="•"/>
            </a:pPr>
            <a:r>
              <a:rPr lang="en-US" sz="2000" dirty="0" smtClean="0"/>
              <a:t>Need to populate new ids</a:t>
            </a:r>
          </a:p>
          <a:p>
            <a:pPr marL="1200150" lvl="2" indent="-285750">
              <a:buFont typeface="Arial"/>
              <a:buChar char="•"/>
            </a:pPr>
            <a:r>
              <a:rPr lang="en-US" sz="2000" dirty="0" smtClean="0"/>
              <a:t>Need to adjust </a:t>
            </a:r>
            <a:r>
              <a:rPr lang="en-US" sz="2000" dirty="0" err="1" smtClean="0"/>
              <a:t>neighbor_index</a:t>
            </a:r>
            <a:endParaRPr lang="en-US" sz="2000" dirty="0" smtClean="0"/>
          </a:p>
          <a:p>
            <a:pPr marL="1200150" lvl="2" indent="-285750">
              <a:buFont typeface="Arial"/>
              <a:buChar char="•"/>
            </a:pPr>
            <a:r>
              <a:rPr lang="en-US" sz="2000" dirty="0" smtClean="0"/>
              <a:t>Need to offset sets of indices</a:t>
            </a:r>
            <a:endParaRPr lang="en-US" sz="2000"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r>
              <a:rPr lang="en-US" dirty="0" smtClean="0"/>
              <a:t> Back up slide</a:t>
            </a:r>
            <a:r>
              <a:rPr lang="en-US" altLang="en-US" dirty="0" smtClean="0"/>
              <a:t>: </a:t>
            </a:r>
            <a:r>
              <a:rPr lang="en-US" dirty="0" smtClean="0"/>
              <a:t>Swap loop indices</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1"/>
          </p:nvPr>
        </p:nvSpPr>
        <p:spPr/>
        <p:txBody>
          <a:bodyPr/>
          <a:lstStyle/>
          <a:p>
            <a:pPr>
              <a:defRPr/>
            </a:pPr>
            <a:fld id="{EE1947F7-0D9A-4147-921B-FB64938FD14A}" type="slidenum">
              <a:rPr lang="en-US" smtClean="0"/>
              <a:pPr>
                <a:defRPr/>
              </a:pPr>
              <a:t>28</a:t>
            </a:fld>
            <a:endParaRPr lang="en-US"/>
          </a:p>
        </p:txBody>
      </p:sp>
      <p:grpSp>
        <p:nvGrpSpPr>
          <p:cNvPr id="3" name="Group 2"/>
          <p:cNvGrpSpPr/>
          <p:nvPr/>
        </p:nvGrpSpPr>
        <p:grpSpPr>
          <a:xfrm>
            <a:off x="78741" y="974123"/>
            <a:ext cx="3943565" cy="4037509"/>
            <a:chOff x="78741" y="974123"/>
            <a:chExt cx="3943565" cy="4037509"/>
          </a:xfrm>
        </p:grpSpPr>
        <p:sp>
          <p:nvSpPr>
            <p:cNvPr id="5" name="Rectangle 4"/>
            <p:cNvSpPr/>
            <p:nvPr/>
          </p:nvSpPr>
          <p:spPr>
            <a:xfrm>
              <a:off x="765443" y="974123"/>
              <a:ext cx="3235737" cy="339203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6" name="Straight Connector 5"/>
            <p:cNvCxnSpPr/>
            <p:nvPr/>
          </p:nvCxnSpPr>
          <p:spPr>
            <a:xfrm>
              <a:off x="1832962" y="974123"/>
              <a:ext cx="0" cy="3392036"/>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907373" y="974123"/>
              <a:ext cx="0" cy="3392036"/>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86569" y="2076786"/>
              <a:ext cx="32357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65443" y="3237944"/>
              <a:ext cx="3235737"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148165" y="3579226"/>
              <a:ext cx="365325" cy="523220"/>
            </a:xfrm>
            <a:prstGeom prst="rect">
              <a:avLst/>
            </a:prstGeom>
            <a:noFill/>
          </p:spPr>
          <p:txBody>
            <a:bodyPr wrap="square" rtlCol="0">
              <a:spAutoFit/>
            </a:bodyPr>
            <a:lstStyle/>
            <a:p>
              <a:r>
                <a:rPr lang="en-US" sz="2800" dirty="0"/>
                <a:t>1</a:t>
              </a:r>
            </a:p>
          </p:txBody>
        </p:sp>
        <p:sp>
          <p:nvSpPr>
            <p:cNvPr id="11" name="TextBox 10"/>
            <p:cNvSpPr txBox="1"/>
            <p:nvPr/>
          </p:nvSpPr>
          <p:spPr>
            <a:xfrm>
              <a:off x="1148165" y="2453321"/>
              <a:ext cx="365325" cy="523220"/>
            </a:xfrm>
            <a:prstGeom prst="rect">
              <a:avLst/>
            </a:prstGeom>
            <a:noFill/>
          </p:spPr>
          <p:txBody>
            <a:bodyPr wrap="square" rtlCol="0">
              <a:spAutoFit/>
            </a:bodyPr>
            <a:lstStyle/>
            <a:p>
              <a:r>
                <a:rPr lang="en-US" sz="2800" dirty="0" smtClean="0"/>
                <a:t>2</a:t>
              </a:r>
              <a:endParaRPr lang="en-US" sz="2800" dirty="0"/>
            </a:p>
          </p:txBody>
        </p:sp>
        <p:sp>
          <p:nvSpPr>
            <p:cNvPr id="12" name="TextBox 11"/>
            <p:cNvSpPr txBox="1"/>
            <p:nvPr/>
          </p:nvSpPr>
          <p:spPr>
            <a:xfrm>
              <a:off x="1148165" y="1274768"/>
              <a:ext cx="365325" cy="523220"/>
            </a:xfrm>
            <a:prstGeom prst="rect">
              <a:avLst/>
            </a:prstGeom>
            <a:noFill/>
          </p:spPr>
          <p:txBody>
            <a:bodyPr wrap="square" rtlCol="0">
              <a:spAutoFit/>
            </a:bodyPr>
            <a:lstStyle/>
            <a:p>
              <a:r>
                <a:rPr lang="en-US" sz="2800" dirty="0"/>
                <a:t>3</a:t>
              </a:r>
            </a:p>
          </p:txBody>
        </p:sp>
        <p:sp>
          <p:nvSpPr>
            <p:cNvPr id="13" name="TextBox 12"/>
            <p:cNvSpPr txBox="1"/>
            <p:nvPr/>
          </p:nvSpPr>
          <p:spPr>
            <a:xfrm>
              <a:off x="2196844" y="3579226"/>
              <a:ext cx="365325" cy="523220"/>
            </a:xfrm>
            <a:prstGeom prst="rect">
              <a:avLst/>
            </a:prstGeom>
            <a:noFill/>
          </p:spPr>
          <p:txBody>
            <a:bodyPr wrap="square" rtlCol="0">
              <a:spAutoFit/>
            </a:bodyPr>
            <a:lstStyle/>
            <a:p>
              <a:r>
                <a:rPr lang="en-US" sz="2800" dirty="0" smtClean="0"/>
                <a:t>4</a:t>
              </a:r>
              <a:endParaRPr lang="en-US" sz="2800" dirty="0"/>
            </a:p>
          </p:txBody>
        </p:sp>
        <p:sp>
          <p:nvSpPr>
            <p:cNvPr id="14" name="TextBox 13"/>
            <p:cNvSpPr txBox="1"/>
            <p:nvPr/>
          </p:nvSpPr>
          <p:spPr>
            <a:xfrm>
              <a:off x="2196844" y="2453321"/>
              <a:ext cx="365325" cy="523220"/>
            </a:xfrm>
            <a:prstGeom prst="rect">
              <a:avLst/>
            </a:prstGeom>
            <a:noFill/>
          </p:spPr>
          <p:txBody>
            <a:bodyPr wrap="square" rtlCol="0">
              <a:spAutoFit/>
            </a:bodyPr>
            <a:lstStyle/>
            <a:p>
              <a:r>
                <a:rPr lang="en-US" sz="2800" dirty="0"/>
                <a:t>5</a:t>
              </a:r>
            </a:p>
          </p:txBody>
        </p:sp>
        <p:sp>
          <p:nvSpPr>
            <p:cNvPr id="15" name="TextBox 14"/>
            <p:cNvSpPr txBox="1"/>
            <p:nvPr/>
          </p:nvSpPr>
          <p:spPr>
            <a:xfrm>
              <a:off x="2196844" y="1274768"/>
              <a:ext cx="365325" cy="523220"/>
            </a:xfrm>
            <a:prstGeom prst="rect">
              <a:avLst/>
            </a:prstGeom>
            <a:noFill/>
          </p:spPr>
          <p:txBody>
            <a:bodyPr wrap="square" rtlCol="0">
              <a:spAutoFit/>
            </a:bodyPr>
            <a:lstStyle/>
            <a:p>
              <a:r>
                <a:rPr lang="en-US" sz="2800" dirty="0" smtClean="0"/>
                <a:t>6</a:t>
              </a:r>
              <a:endParaRPr lang="en-US" sz="2800" dirty="0"/>
            </a:p>
          </p:txBody>
        </p:sp>
        <p:sp>
          <p:nvSpPr>
            <p:cNvPr id="16" name="TextBox 15"/>
            <p:cNvSpPr txBox="1"/>
            <p:nvPr/>
          </p:nvSpPr>
          <p:spPr>
            <a:xfrm>
              <a:off x="3340841" y="3579226"/>
              <a:ext cx="365325" cy="523220"/>
            </a:xfrm>
            <a:prstGeom prst="rect">
              <a:avLst/>
            </a:prstGeom>
            <a:noFill/>
          </p:spPr>
          <p:txBody>
            <a:bodyPr wrap="square" rtlCol="0">
              <a:spAutoFit/>
            </a:bodyPr>
            <a:lstStyle/>
            <a:p>
              <a:r>
                <a:rPr lang="en-US" sz="2800" dirty="0"/>
                <a:t>7</a:t>
              </a:r>
            </a:p>
          </p:txBody>
        </p:sp>
        <p:sp>
          <p:nvSpPr>
            <p:cNvPr id="17" name="TextBox 16"/>
            <p:cNvSpPr txBox="1"/>
            <p:nvPr/>
          </p:nvSpPr>
          <p:spPr>
            <a:xfrm>
              <a:off x="3340841" y="2479801"/>
              <a:ext cx="365325" cy="523220"/>
            </a:xfrm>
            <a:prstGeom prst="rect">
              <a:avLst/>
            </a:prstGeom>
            <a:noFill/>
          </p:spPr>
          <p:txBody>
            <a:bodyPr wrap="square" rtlCol="0">
              <a:spAutoFit/>
            </a:bodyPr>
            <a:lstStyle/>
            <a:p>
              <a:r>
                <a:rPr lang="en-US" sz="2800" dirty="0" smtClean="0"/>
                <a:t>8</a:t>
              </a:r>
              <a:endParaRPr lang="en-US" sz="2800" dirty="0"/>
            </a:p>
          </p:txBody>
        </p:sp>
        <p:sp>
          <p:nvSpPr>
            <p:cNvPr id="18" name="TextBox 17"/>
            <p:cNvSpPr txBox="1"/>
            <p:nvPr/>
          </p:nvSpPr>
          <p:spPr>
            <a:xfrm>
              <a:off x="3310578" y="1274768"/>
              <a:ext cx="365325" cy="523220"/>
            </a:xfrm>
            <a:prstGeom prst="rect">
              <a:avLst/>
            </a:prstGeom>
            <a:noFill/>
          </p:spPr>
          <p:txBody>
            <a:bodyPr wrap="square" rtlCol="0">
              <a:spAutoFit/>
            </a:bodyPr>
            <a:lstStyle/>
            <a:p>
              <a:r>
                <a:rPr lang="en-US" sz="2800" dirty="0"/>
                <a:t>9</a:t>
              </a:r>
            </a:p>
          </p:txBody>
        </p:sp>
        <p:cxnSp>
          <p:nvCxnSpPr>
            <p:cNvPr id="19" name="Straight Arrow Connector 18"/>
            <p:cNvCxnSpPr/>
            <p:nvPr/>
          </p:nvCxnSpPr>
          <p:spPr>
            <a:xfrm>
              <a:off x="847529" y="4532572"/>
              <a:ext cx="150587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98445" y="4549967"/>
              <a:ext cx="1663724" cy="461665"/>
            </a:xfrm>
            <a:prstGeom prst="rect">
              <a:avLst/>
            </a:prstGeom>
            <a:noFill/>
          </p:spPr>
          <p:txBody>
            <a:bodyPr wrap="square" rtlCol="0">
              <a:spAutoFit/>
            </a:bodyPr>
            <a:lstStyle/>
            <a:p>
              <a:r>
                <a:rPr lang="en-US" sz="2400" dirty="0"/>
                <a:t>i</a:t>
              </a:r>
              <a:r>
                <a:rPr lang="en-US" sz="2400" dirty="0" smtClean="0"/>
                <a:t> directio</a:t>
              </a:r>
              <a:r>
                <a:rPr lang="en-US" sz="2400" dirty="0"/>
                <a:t>n</a:t>
              </a:r>
            </a:p>
          </p:txBody>
        </p:sp>
        <p:cxnSp>
          <p:nvCxnSpPr>
            <p:cNvPr id="21" name="Straight Arrow Connector 20"/>
            <p:cNvCxnSpPr/>
            <p:nvPr/>
          </p:nvCxnSpPr>
          <p:spPr>
            <a:xfrm flipV="1">
              <a:off x="556682" y="2296921"/>
              <a:ext cx="0" cy="18257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rot="16200000">
              <a:off x="-416108" y="2974649"/>
              <a:ext cx="1451363" cy="461665"/>
            </a:xfrm>
            <a:prstGeom prst="rect">
              <a:avLst/>
            </a:prstGeom>
            <a:noFill/>
          </p:spPr>
          <p:txBody>
            <a:bodyPr wrap="square" rtlCol="0">
              <a:spAutoFit/>
            </a:bodyPr>
            <a:lstStyle/>
            <a:p>
              <a:r>
                <a:rPr lang="en-US" sz="2400" dirty="0"/>
                <a:t>j</a:t>
              </a:r>
              <a:r>
                <a:rPr lang="en-US" sz="2400" dirty="0" smtClean="0"/>
                <a:t> directio</a:t>
              </a:r>
              <a:r>
                <a:rPr lang="en-US" sz="2400" dirty="0"/>
                <a:t>n</a:t>
              </a:r>
            </a:p>
          </p:txBody>
        </p:sp>
      </p:grpSp>
      <p:sp>
        <p:nvSpPr>
          <p:cNvPr id="23" name="Rectangle 22"/>
          <p:cNvSpPr/>
          <p:nvPr/>
        </p:nvSpPr>
        <p:spPr>
          <a:xfrm>
            <a:off x="4572000" y="1033701"/>
            <a:ext cx="3673909" cy="5324535"/>
          </a:xfrm>
          <a:prstGeom prst="rect">
            <a:avLst/>
          </a:prstGeom>
        </p:spPr>
        <p:txBody>
          <a:bodyPr wrap="square">
            <a:spAutoFit/>
          </a:bodyPr>
          <a:lstStyle/>
          <a:p>
            <a:r>
              <a:rPr lang="en-US" sz="2000" b="1" u="sng" dirty="0" smtClean="0"/>
              <a:t>General loop structure</a:t>
            </a:r>
          </a:p>
          <a:p>
            <a:endParaRPr lang="en-US" sz="2000" dirty="0" smtClean="0"/>
          </a:p>
          <a:p>
            <a:r>
              <a:rPr lang="en-US" sz="2000" dirty="0" smtClean="0"/>
              <a:t>DO IJK = IJKSTART3,IJKEND3</a:t>
            </a:r>
          </a:p>
          <a:p>
            <a:endParaRPr lang="en-US" sz="2000" dirty="0"/>
          </a:p>
          <a:p>
            <a:r>
              <a:rPr lang="en-US" sz="2000" dirty="0" smtClean="0"/>
              <a:t>I = </a:t>
            </a:r>
            <a:r>
              <a:rPr lang="en-US" sz="2000" dirty="0" err="1" smtClean="0"/>
              <a:t>i_of</a:t>
            </a:r>
            <a:r>
              <a:rPr lang="en-US" sz="2000" dirty="0" smtClean="0"/>
              <a:t>(</a:t>
            </a:r>
            <a:r>
              <a:rPr lang="en-US" sz="2000" dirty="0" err="1" smtClean="0"/>
              <a:t>ijk</a:t>
            </a:r>
            <a:r>
              <a:rPr lang="en-US" sz="2000" dirty="0" smtClean="0"/>
              <a:t>)</a:t>
            </a:r>
          </a:p>
          <a:p>
            <a:r>
              <a:rPr lang="en-US" sz="2000" dirty="0" smtClean="0"/>
              <a:t>j = </a:t>
            </a:r>
            <a:r>
              <a:rPr lang="en-US" sz="2000" dirty="0" err="1" smtClean="0"/>
              <a:t>j_of</a:t>
            </a:r>
            <a:r>
              <a:rPr lang="en-US" sz="2000" dirty="0" smtClean="0"/>
              <a:t>(</a:t>
            </a:r>
            <a:r>
              <a:rPr lang="en-US" sz="2000" dirty="0" err="1" smtClean="0"/>
              <a:t>ijk</a:t>
            </a:r>
            <a:r>
              <a:rPr lang="en-US" sz="2000" dirty="0" smtClean="0"/>
              <a:t>)</a:t>
            </a:r>
          </a:p>
          <a:p>
            <a:r>
              <a:rPr lang="en-US" sz="2000" dirty="0" smtClean="0"/>
              <a:t>k = </a:t>
            </a:r>
            <a:r>
              <a:rPr lang="en-US" sz="2000" dirty="0" err="1" smtClean="0"/>
              <a:t>k_of</a:t>
            </a:r>
            <a:r>
              <a:rPr lang="en-US" sz="2000" dirty="0" smtClean="0"/>
              <a:t>(</a:t>
            </a:r>
            <a:r>
              <a:rPr lang="en-US" sz="2000" dirty="0" err="1" smtClean="0"/>
              <a:t>ijk</a:t>
            </a:r>
            <a:r>
              <a:rPr lang="en-US" sz="2000" dirty="0" smtClean="0"/>
              <a:t>)</a:t>
            </a:r>
          </a:p>
          <a:p>
            <a:endParaRPr lang="en-US" sz="2000" dirty="0"/>
          </a:p>
          <a:p>
            <a:r>
              <a:rPr lang="en-US" sz="2000" dirty="0" smtClean="0"/>
              <a:t>do </a:t>
            </a:r>
            <a:r>
              <a:rPr lang="en-US" sz="2000" dirty="0" err="1" smtClean="0"/>
              <a:t>kk</a:t>
            </a:r>
            <a:r>
              <a:rPr lang="en-US" sz="2000" dirty="0" smtClean="0"/>
              <a:t>=k,k+1</a:t>
            </a:r>
          </a:p>
          <a:p>
            <a:r>
              <a:rPr lang="en-US" sz="2000" b="1" dirty="0" smtClean="0">
                <a:solidFill>
                  <a:schemeClr val="accent2"/>
                </a:solidFill>
              </a:rPr>
              <a:t>     do </a:t>
            </a:r>
            <a:r>
              <a:rPr lang="en-US" sz="2000" b="1" dirty="0" err="1" smtClean="0">
                <a:solidFill>
                  <a:schemeClr val="accent2"/>
                </a:solidFill>
              </a:rPr>
              <a:t>jj</a:t>
            </a:r>
            <a:r>
              <a:rPr lang="en-US" sz="2000" b="1" dirty="0" smtClean="0">
                <a:solidFill>
                  <a:schemeClr val="accent2"/>
                </a:solidFill>
              </a:rPr>
              <a:t>=j,j+1</a:t>
            </a:r>
          </a:p>
          <a:p>
            <a:r>
              <a:rPr lang="en-US" sz="2000" b="1" dirty="0" smtClean="0">
                <a:solidFill>
                  <a:schemeClr val="accent2"/>
                </a:solidFill>
              </a:rPr>
              <a:t>            do ii=I,i+1</a:t>
            </a:r>
          </a:p>
          <a:p>
            <a:r>
              <a:rPr lang="en-US" sz="2000" dirty="0" smtClean="0"/>
              <a:t>	  </a:t>
            </a:r>
          </a:p>
          <a:p>
            <a:r>
              <a:rPr lang="en-US" sz="2000" dirty="0" smtClean="0"/>
              <a:t>                    ijk2=</a:t>
            </a:r>
            <a:r>
              <a:rPr lang="en-US" sz="2000" dirty="0" err="1" smtClean="0"/>
              <a:t>funijk</a:t>
            </a:r>
            <a:r>
              <a:rPr lang="en-US" sz="2000" dirty="0" smtClean="0"/>
              <a:t>(</a:t>
            </a:r>
            <a:r>
              <a:rPr lang="en-US" sz="2000" dirty="0" err="1" smtClean="0"/>
              <a:t>ii,jj,kk</a:t>
            </a:r>
            <a:r>
              <a:rPr lang="en-US" sz="2000" dirty="0" smtClean="0"/>
              <a:t>)</a:t>
            </a:r>
            <a:endParaRPr lang="en-US" sz="2000" dirty="0"/>
          </a:p>
          <a:p>
            <a:r>
              <a:rPr lang="en-US" sz="2000" dirty="0" smtClean="0"/>
              <a:t>	  do stuff </a:t>
            </a:r>
          </a:p>
          <a:p>
            <a:r>
              <a:rPr lang="en-US" sz="2000" dirty="0" smtClean="0"/>
              <a:t>            </a:t>
            </a:r>
            <a:r>
              <a:rPr lang="en-US" sz="2000" dirty="0" err="1" smtClean="0"/>
              <a:t>enddo</a:t>
            </a:r>
            <a:endParaRPr lang="en-US" sz="2000" dirty="0" smtClean="0"/>
          </a:p>
          <a:p>
            <a:r>
              <a:rPr lang="en-US" sz="2000" dirty="0"/>
              <a:t> </a:t>
            </a:r>
            <a:r>
              <a:rPr lang="en-US" sz="2000" dirty="0" smtClean="0"/>
              <a:t>    </a:t>
            </a:r>
            <a:r>
              <a:rPr lang="en-US" sz="2000" dirty="0" err="1" smtClean="0"/>
              <a:t>enddo</a:t>
            </a:r>
            <a:endParaRPr lang="en-US" sz="2000" dirty="0" smtClean="0"/>
          </a:p>
          <a:p>
            <a:r>
              <a:rPr lang="en-US" sz="2000" dirty="0" err="1" smtClean="0"/>
              <a:t>enddo</a:t>
            </a:r>
            <a:endParaRPr lang="en-US" sz="2000" dirty="0"/>
          </a:p>
        </p:txBody>
      </p:sp>
      <p:sp>
        <p:nvSpPr>
          <p:cNvPr id="24" name="TextBox 23"/>
          <p:cNvSpPr txBox="1"/>
          <p:nvPr/>
        </p:nvSpPr>
        <p:spPr>
          <a:xfrm>
            <a:off x="6732418" y="3781287"/>
            <a:ext cx="1878815" cy="369332"/>
          </a:xfrm>
          <a:prstGeom prst="rect">
            <a:avLst/>
          </a:prstGeom>
          <a:noFill/>
        </p:spPr>
        <p:txBody>
          <a:bodyPr wrap="square" rtlCol="0">
            <a:spAutoFit/>
          </a:bodyPr>
          <a:lstStyle/>
          <a:p>
            <a:r>
              <a:rPr lang="en-US" sz="1800" b="1" dirty="0" smtClean="0">
                <a:solidFill>
                  <a:srgbClr val="C0504D"/>
                </a:solidFill>
              </a:rPr>
              <a:t>Exchange here!</a:t>
            </a:r>
            <a:endParaRPr lang="en-US" sz="1800" b="1" dirty="0">
              <a:solidFill>
                <a:srgbClr val="C0504D"/>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Profiling MFIX-DEM: Performance assessment</a:t>
            </a:r>
            <a:endParaRPr lang="en-US" dirty="0"/>
          </a:p>
        </p:txBody>
      </p:sp>
      <p:sp>
        <p:nvSpPr>
          <p:cNvPr id="4" name="Slide Number Placeholder 3"/>
          <p:cNvSpPr>
            <a:spLocks noGrp="1"/>
          </p:cNvSpPr>
          <p:nvPr>
            <p:ph type="sldNum" sz="quarter" idx="11"/>
          </p:nvPr>
        </p:nvSpPr>
        <p:spPr/>
        <p:txBody>
          <a:bodyPr/>
          <a:lstStyle/>
          <a:p>
            <a:pPr>
              <a:defRPr/>
            </a:pPr>
            <a:fld id="{EE1947F7-0D9A-4147-921B-FB64938FD14A}" type="slidenum">
              <a:rPr lang="en-US" smtClean="0"/>
              <a:pPr>
                <a:defRPr/>
              </a:pPr>
              <a:t>29</a:t>
            </a:fld>
            <a:endParaRPr lang="en-US"/>
          </a:p>
        </p:txBody>
      </p:sp>
      <p:sp>
        <p:nvSpPr>
          <p:cNvPr id="13" name="Content Placeholder 2"/>
          <p:cNvSpPr txBox="1">
            <a:spLocks/>
          </p:cNvSpPr>
          <p:nvPr/>
        </p:nvSpPr>
        <p:spPr bwMode="auto">
          <a:xfrm>
            <a:off x="733425" y="1037872"/>
            <a:ext cx="6753227" cy="609954"/>
          </a:xfrm>
          <a:prstGeom prst="rect">
            <a:avLst/>
          </a:prstGeom>
          <a:solidFill>
            <a:srgbClr val="92D050">
              <a:alpha val="33000"/>
            </a:srgbClr>
          </a:solidFill>
          <a:ln>
            <a:solidFill>
              <a:schemeClr val="accent6">
                <a:lumMod val="40000"/>
                <a:lumOff val="60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marL="914400" indent="-1463040" algn="ctr"/>
            <a:r>
              <a:rPr lang="en-US" sz="1800" i="1" dirty="0" smtClean="0"/>
              <a:t> Loop metrics: Percentage of CPU time the benchmark simulations spend in </a:t>
            </a:r>
            <a:r>
              <a:rPr lang="en-US" sz="1800" i="1" dirty="0" err="1" smtClean="0"/>
              <a:t>vectorized</a:t>
            </a:r>
            <a:r>
              <a:rPr lang="en-US" sz="1800" i="1" dirty="0" smtClean="0"/>
              <a:t> loops, scalar loops, and outside of loops</a:t>
            </a:r>
            <a:endParaRPr lang="en-US" altLang="en-US" sz="1800" kern="0" dirty="0" smtClean="0">
              <a:solidFill>
                <a:schemeClr val="tx1"/>
              </a:solidFill>
              <a:latin typeface="+mn-lt"/>
              <a:ea typeface="MS PGothic" pitchFamily="34" charset="-128"/>
            </a:endParaRPr>
          </a:p>
        </p:txBody>
      </p:sp>
      <p:pic>
        <p:nvPicPr>
          <p:cNvPr id="16386" name="Picture 2"/>
          <p:cNvPicPr>
            <a:picLocks noChangeAspect="1" noChangeArrowheads="1"/>
          </p:cNvPicPr>
          <p:nvPr/>
        </p:nvPicPr>
        <p:blipFill>
          <a:blip r:embed="rId2" cstate="print"/>
          <a:srcRect/>
          <a:stretch>
            <a:fillRect/>
          </a:stretch>
        </p:blipFill>
        <p:spPr bwMode="auto">
          <a:xfrm>
            <a:off x="1509713" y="1765300"/>
            <a:ext cx="6462323" cy="3657600"/>
          </a:xfrm>
          <a:prstGeom prst="rect">
            <a:avLst/>
          </a:prstGeom>
          <a:noFill/>
          <a:ln w="9525">
            <a:noFill/>
            <a:miter lim="800000"/>
            <a:headEnd/>
            <a:tailEnd/>
          </a:ln>
          <a:effectLst/>
        </p:spPr>
      </p:pic>
      <p:sp>
        <p:nvSpPr>
          <p:cNvPr id="7" name="Content Placeholder 2"/>
          <p:cNvSpPr txBox="1">
            <a:spLocks/>
          </p:cNvSpPr>
          <p:nvPr/>
        </p:nvSpPr>
        <p:spPr bwMode="auto">
          <a:xfrm>
            <a:off x="747314" y="5525159"/>
            <a:ext cx="7882336" cy="1047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marL="182880" lvl="0" eaLnBrk="0" hangingPunct="0">
              <a:spcBef>
                <a:spcPts val="0"/>
              </a:spcBef>
              <a:defRPr/>
            </a:pPr>
            <a:r>
              <a:rPr lang="en-US" altLang="en-US" sz="1800" b="1" kern="0" dirty="0" smtClean="0">
                <a:solidFill>
                  <a:srgbClr val="FF0000"/>
                </a:solidFill>
                <a:latin typeface="+mn-lt"/>
                <a:ea typeface="MS PGothic" pitchFamily="34" charset="-128"/>
              </a:rPr>
              <a:t>Targeted improvements</a:t>
            </a:r>
          </a:p>
          <a:p>
            <a:pPr marL="182880" lvl="0" eaLnBrk="0" hangingPunct="0">
              <a:spcBef>
                <a:spcPts val="0"/>
              </a:spcBef>
              <a:defRPr/>
            </a:pPr>
            <a:r>
              <a:rPr lang="en-US" sz="2000" kern="0" dirty="0" smtClean="0">
                <a:solidFill>
                  <a:schemeClr val="tx1"/>
                </a:solidFill>
                <a:ea typeface="MS PGothic" pitchFamily="34" charset="-128"/>
              </a:rPr>
              <a:t>   Enhance vectorization </a:t>
            </a:r>
            <a:r>
              <a:rPr lang="en-US" sz="2000" kern="0" dirty="0" smtClean="0">
                <a:solidFill>
                  <a:schemeClr val="tx1"/>
                </a:solidFill>
                <a:ea typeface="MS PGothic" pitchFamily="34" charset="-128"/>
                <a:sym typeface="Symbol"/>
              </a:rPr>
              <a:t></a:t>
            </a:r>
            <a:r>
              <a:rPr lang="en-US" sz="2000" kern="0" dirty="0" smtClean="0">
                <a:solidFill>
                  <a:schemeClr val="tx1"/>
                </a:solidFill>
                <a:ea typeface="MS PGothic" pitchFamily="34" charset="-128"/>
              </a:rPr>
              <a:t> better utilization of single instruction, multiple data (SIMD) registers supported by current and future processors</a:t>
            </a:r>
            <a:endParaRPr lang="en-US" altLang="en-US" sz="1800" kern="0" dirty="0" smtClean="0">
              <a:solidFill>
                <a:schemeClr val="tx1"/>
              </a:solidFill>
              <a:latin typeface="+mn-lt"/>
              <a:ea typeface="MS PGothic" pitchFamily="34" charset="-128"/>
            </a:endParaRPr>
          </a:p>
        </p:txBody>
      </p:sp>
      <p:sp>
        <p:nvSpPr>
          <p:cNvPr id="8" name="TextBox 7"/>
          <p:cNvSpPr txBox="1"/>
          <p:nvPr/>
        </p:nvSpPr>
        <p:spPr>
          <a:xfrm>
            <a:off x="1140983" y="2480688"/>
            <a:ext cx="3560783" cy="2031325"/>
          </a:xfrm>
          <a:prstGeom prst="rect">
            <a:avLst/>
          </a:prstGeom>
          <a:noFill/>
        </p:spPr>
        <p:txBody>
          <a:bodyPr wrap="square" rtlCol="0">
            <a:spAutoFit/>
          </a:bodyPr>
          <a:lstStyle/>
          <a:p>
            <a:r>
              <a:rPr lang="en-US" sz="1800" dirty="0" smtClean="0"/>
              <a:t>Do </a:t>
            </a:r>
            <a:r>
              <a:rPr lang="en-US" sz="1800" dirty="0" err="1" smtClean="0"/>
              <a:t>i</a:t>
            </a:r>
            <a:r>
              <a:rPr lang="en-US" sz="1800" dirty="0" smtClean="0"/>
              <a:t>=1,MAX_PIP</a:t>
            </a:r>
          </a:p>
          <a:p>
            <a:endParaRPr lang="en-US" sz="1800" dirty="0"/>
          </a:p>
          <a:p>
            <a:r>
              <a:rPr lang="en-US" sz="1800" dirty="0" smtClean="0"/>
              <a:t>   If …</a:t>
            </a:r>
            <a:endParaRPr lang="en-US" sz="1800" dirty="0"/>
          </a:p>
          <a:p>
            <a:r>
              <a:rPr lang="en-US" sz="1800" dirty="0" smtClean="0"/>
              <a:t>   If …</a:t>
            </a:r>
          </a:p>
          <a:p>
            <a:r>
              <a:rPr lang="en-US" sz="1800" dirty="0" smtClean="0"/>
              <a:t>  </a:t>
            </a:r>
            <a:endParaRPr lang="en-US" sz="1800" dirty="0"/>
          </a:p>
          <a:p>
            <a:r>
              <a:rPr lang="en-US" sz="1800" dirty="0" smtClean="0"/>
              <a:t>   A(</a:t>
            </a:r>
            <a:r>
              <a:rPr lang="en-US" sz="1800" dirty="0" err="1" smtClean="0"/>
              <a:t>i</a:t>
            </a:r>
            <a:r>
              <a:rPr lang="en-US" sz="1800" dirty="0" smtClean="0"/>
              <a:t>) = B(</a:t>
            </a:r>
            <a:r>
              <a:rPr lang="en-US" sz="1800" dirty="0" err="1" smtClean="0"/>
              <a:t>i</a:t>
            </a:r>
            <a:r>
              <a:rPr lang="en-US" sz="1800" dirty="0" smtClean="0"/>
              <a:t>) + C(</a:t>
            </a:r>
            <a:r>
              <a:rPr lang="en-US" sz="1800" dirty="0" err="1" smtClean="0"/>
              <a:t>i</a:t>
            </a:r>
            <a:r>
              <a:rPr lang="en-US" sz="1800" dirty="0" smtClean="0"/>
              <a:t>)</a:t>
            </a:r>
          </a:p>
          <a:p>
            <a:r>
              <a:rPr lang="en-US" sz="1800" dirty="0" smtClean="0"/>
              <a:t>End Do</a:t>
            </a:r>
          </a:p>
        </p:txBody>
      </p:sp>
      <p:sp>
        <p:nvSpPr>
          <p:cNvPr id="9" name="TextBox 8"/>
          <p:cNvSpPr txBox="1"/>
          <p:nvPr/>
        </p:nvSpPr>
        <p:spPr>
          <a:xfrm>
            <a:off x="5258097" y="2480687"/>
            <a:ext cx="3560783" cy="2031325"/>
          </a:xfrm>
          <a:prstGeom prst="rect">
            <a:avLst/>
          </a:prstGeom>
          <a:noFill/>
        </p:spPr>
        <p:txBody>
          <a:bodyPr wrap="square" rtlCol="0">
            <a:spAutoFit/>
          </a:bodyPr>
          <a:lstStyle/>
          <a:p>
            <a:r>
              <a:rPr lang="en-US" sz="1800" dirty="0" smtClean="0"/>
              <a:t>Do </a:t>
            </a:r>
            <a:r>
              <a:rPr lang="en-US" sz="1800" dirty="0" err="1" smtClean="0"/>
              <a:t>i</a:t>
            </a:r>
            <a:r>
              <a:rPr lang="en-US" sz="1800" dirty="0" smtClean="0"/>
              <a:t>=1,MAX_PIP</a:t>
            </a:r>
          </a:p>
          <a:p>
            <a:r>
              <a:rPr lang="en-US" sz="1800" dirty="0" smtClean="0"/>
              <a:t>  A(</a:t>
            </a:r>
            <a:r>
              <a:rPr lang="en-US" sz="1800" dirty="0" err="1" smtClean="0"/>
              <a:t>i</a:t>
            </a:r>
            <a:r>
              <a:rPr lang="en-US" sz="1800" dirty="0" smtClean="0"/>
              <a:t>) = B(</a:t>
            </a:r>
            <a:r>
              <a:rPr lang="en-US" sz="1800" dirty="0" err="1" smtClean="0"/>
              <a:t>i</a:t>
            </a:r>
            <a:r>
              <a:rPr lang="en-US" sz="1800" dirty="0" smtClean="0"/>
              <a:t>) + C(</a:t>
            </a:r>
            <a:r>
              <a:rPr lang="en-US" sz="1800" dirty="0" err="1" smtClean="0"/>
              <a:t>i</a:t>
            </a:r>
            <a:r>
              <a:rPr lang="en-US" sz="1800" dirty="0" smtClean="0"/>
              <a:t>)</a:t>
            </a:r>
          </a:p>
          <a:p>
            <a:r>
              <a:rPr lang="en-US" sz="1800" dirty="0" smtClean="0"/>
              <a:t>End Do</a:t>
            </a:r>
          </a:p>
          <a:p>
            <a:endParaRPr lang="en-US" sz="1800" dirty="0" smtClean="0"/>
          </a:p>
          <a:p>
            <a:r>
              <a:rPr lang="en-US" sz="1800" b="1" i="1" dirty="0" smtClean="0"/>
              <a:t>OR</a:t>
            </a:r>
          </a:p>
          <a:p>
            <a:endParaRPr lang="en-US" sz="1800" dirty="0" smtClean="0"/>
          </a:p>
          <a:p>
            <a:r>
              <a:rPr lang="en-US" sz="1800" dirty="0" smtClean="0"/>
              <a:t> A = B + C</a:t>
            </a:r>
            <a:endParaRPr lang="en-US" sz="1800" dirty="0"/>
          </a:p>
        </p:txBody>
      </p:sp>
      <p:sp>
        <p:nvSpPr>
          <p:cNvPr id="10" name="TextBox 9"/>
          <p:cNvSpPr txBox="1"/>
          <p:nvPr/>
        </p:nvSpPr>
        <p:spPr>
          <a:xfrm>
            <a:off x="950006" y="2098996"/>
            <a:ext cx="3560783" cy="369332"/>
          </a:xfrm>
          <a:prstGeom prst="rect">
            <a:avLst/>
          </a:prstGeom>
          <a:noFill/>
        </p:spPr>
        <p:txBody>
          <a:bodyPr wrap="square" rtlCol="0">
            <a:spAutoFit/>
          </a:bodyPr>
          <a:lstStyle/>
          <a:p>
            <a:r>
              <a:rPr lang="en-US" sz="1800" b="1" dirty="0" smtClean="0"/>
              <a:t>Scaler: </a:t>
            </a:r>
          </a:p>
        </p:txBody>
      </p:sp>
      <p:sp>
        <p:nvSpPr>
          <p:cNvPr id="11" name="TextBox 10"/>
          <p:cNvSpPr txBox="1"/>
          <p:nvPr/>
        </p:nvSpPr>
        <p:spPr>
          <a:xfrm>
            <a:off x="5044737" y="2083756"/>
            <a:ext cx="3560783" cy="369332"/>
          </a:xfrm>
          <a:prstGeom prst="rect">
            <a:avLst/>
          </a:prstGeom>
          <a:noFill/>
        </p:spPr>
        <p:txBody>
          <a:bodyPr wrap="square" rtlCol="0">
            <a:spAutoFit/>
          </a:bodyPr>
          <a:lstStyle/>
          <a:p>
            <a:r>
              <a:rPr lang="en-US" sz="1800" b="1" dirty="0" err="1" smtClean="0"/>
              <a:t>Vectorized</a:t>
            </a:r>
            <a:r>
              <a:rPr lang="en-US" sz="1800" b="1" dirty="0" smtClean="0"/>
              <a:t>: </a:t>
            </a:r>
          </a:p>
        </p:txBody>
      </p:sp>
      <p:sp>
        <p:nvSpPr>
          <p:cNvPr id="3" name="Right Arrow 2"/>
          <p:cNvSpPr/>
          <p:nvPr/>
        </p:nvSpPr>
        <p:spPr bwMode="auto">
          <a:xfrm>
            <a:off x="3526801" y="2919498"/>
            <a:ext cx="1379291" cy="580243"/>
          </a:xfrm>
          <a:prstGeom prst="rightArrow">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08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2"/>
              </a:solidFill>
              <a:effectLst/>
              <a:latin typeface="Times New Roman" pitchFamily="18" charset="0"/>
            </a:endParaRPr>
          </a:p>
        </p:txBody>
      </p:sp>
    </p:spTree>
    <p:extLst>
      <p:ext uri="{BB962C8B-B14F-4D97-AF65-F5344CB8AC3E}">
        <p14:creationId xmlns:p14="http://schemas.microsoft.com/office/powerpoint/2010/main" val="1965442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63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4" name="Slide Number Placeholder 3"/>
          <p:cNvSpPr>
            <a:spLocks noGrp="1"/>
          </p:cNvSpPr>
          <p:nvPr>
            <p:ph type="sldNum" sz="quarter" idx="11"/>
          </p:nvPr>
        </p:nvSpPr>
        <p:spPr/>
        <p:txBody>
          <a:bodyPr/>
          <a:lstStyle/>
          <a:p>
            <a:pPr>
              <a:defRPr/>
            </a:pPr>
            <a:fld id="{EE1947F7-0D9A-4147-921B-FB64938FD14A}" type="slidenum">
              <a:rPr lang="en-US" smtClean="0"/>
              <a:pPr>
                <a:defRPr/>
              </a:pPr>
              <a:t>3</a:t>
            </a:fld>
            <a:endParaRPr lang="en-US"/>
          </a:p>
        </p:txBody>
      </p:sp>
      <p:sp>
        <p:nvSpPr>
          <p:cNvPr id="6" name="Rectangle 5"/>
          <p:cNvSpPr/>
          <p:nvPr/>
        </p:nvSpPr>
        <p:spPr>
          <a:xfrm>
            <a:off x="222010" y="6395173"/>
            <a:ext cx="4572000" cy="307777"/>
          </a:xfrm>
          <a:prstGeom prst="rect">
            <a:avLst/>
          </a:prstGeom>
        </p:spPr>
        <p:txBody>
          <a:bodyPr>
            <a:spAutoFit/>
          </a:bodyPr>
          <a:lstStyle/>
          <a:p>
            <a:r>
              <a:rPr lang="nl-NL" sz="1400" i="1" dirty="0" smtClean="0"/>
              <a:t>van der Hoef et al, Annu. Rev. Fluid Mech 2008</a:t>
            </a:r>
          </a:p>
        </p:txBody>
      </p:sp>
      <p:pic>
        <p:nvPicPr>
          <p:cNvPr id="35" name="Picture 4"/>
          <p:cNvPicPr>
            <a:picLocks noChangeAspect="1" noChangeArrowheads="1"/>
          </p:cNvPicPr>
          <p:nvPr/>
        </p:nvPicPr>
        <p:blipFill>
          <a:blip r:embed="rId3" cstate="print"/>
          <a:srcRect l="23052" t="1378" r="57703" b="4419"/>
          <a:stretch>
            <a:fillRect/>
          </a:stretch>
        </p:blipFill>
        <p:spPr bwMode="auto">
          <a:xfrm>
            <a:off x="607177" y="1183025"/>
            <a:ext cx="846782" cy="3204401"/>
          </a:xfrm>
          <a:prstGeom prst="rect">
            <a:avLst/>
          </a:prstGeom>
          <a:noFill/>
          <a:ln w="9525">
            <a:noFill/>
            <a:miter lim="800000"/>
            <a:headEnd/>
            <a:tailEnd/>
          </a:ln>
          <a:effectLst/>
        </p:spPr>
      </p:pic>
      <p:sp>
        <p:nvSpPr>
          <p:cNvPr id="36" name="TextBox 35"/>
          <p:cNvSpPr txBox="1"/>
          <p:nvPr/>
        </p:nvSpPr>
        <p:spPr>
          <a:xfrm>
            <a:off x="521660" y="4348225"/>
            <a:ext cx="1017816" cy="369332"/>
          </a:xfrm>
          <a:prstGeom prst="rect">
            <a:avLst/>
          </a:prstGeom>
          <a:noFill/>
        </p:spPr>
        <p:txBody>
          <a:bodyPr wrap="square" rtlCol="0">
            <a:spAutoFit/>
          </a:bodyPr>
          <a:lstStyle/>
          <a:p>
            <a:pPr algn="ctr"/>
            <a:r>
              <a:rPr lang="en-US" sz="1800" dirty="0" smtClean="0"/>
              <a:t>TFM</a:t>
            </a:r>
            <a:endParaRPr lang="en-US" sz="1800" dirty="0"/>
          </a:p>
        </p:txBody>
      </p:sp>
      <p:sp>
        <p:nvSpPr>
          <p:cNvPr id="37" name="TextBox 36"/>
          <p:cNvSpPr txBox="1"/>
          <p:nvPr/>
        </p:nvSpPr>
        <p:spPr>
          <a:xfrm>
            <a:off x="1263566" y="4348225"/>
            <a:ext cx="1889098" cy="369332"/>
          </a:xfrm>
          <a:prstGeom prst="rect">
            <a:avLst/>
          </a:prstGeom>
          <a:noFill/>
        </p:spPr>
        <p:txBody>
          <a:bodyPr wrap="square" rtlCol="0">
            <a:spAutoFit/>
          </a:bodyPr>
          <a:lstStyle/>
          <a:p>
            <a:pPr algn="ctr"/>
            <a:r>
              <a:rPr lang="en-US" sz="1800" dirty="0" smtClean="0">
                <a:solidFill>
                  <a:schemeClr val="tx1"/>
                </a:solidFill>
              </a:rPr>
              <a:t>DEM-CFD</a:t>
            </a:r>
            <a:endParaRPr lang="en-US" sz="1800" dirty="0">
              <a:solidFill>
                <a:schemeClr val="tx1"/>
              </a:solidFill>
            </a:endParaRPr>
          </a:p>
        </p:txBody>
      </p:sp>
      <p:sp>
        <p:nvSpPr>
          <p:cNvPr id="38" name="TextBox 37"/>
          <p:cNvSpPr txBox="1"/>
          <p:nvPr/>
        </p:nvSpPr>
        <p:spPr>
          <a:xfrm>
            <a:off x="3089242" y="4348225"/>
            <a:ext cx="869443" cy="369332"/>
          </a:xfrm>
          <a:prstGeom prst="rect">
            <a:avLst/>
          </a:prstGeom>
          <a:solidFill>
            <a:schemeClr val="bg1"/>
          </a:solidFill>
        </p:spPr>
        <p:txBody>
          <a:bodyPr wrap="square" rtlCol="0">
            <a:spAutoFit/>
          </a:bodyPr>
          <a:lstStyle/>
          <a:p>
            <a:pPr algn="ctr"/>
            <a:r>
              <a:rPr lang="en-US" sz="1800" dirty="0" smtClean="0"/>
              <a:t>DNS</a:t>
            </a:r>
            <a:endParaRPr lang="en-US" sz="1800" dirty="0"/>
          </a:p>
        </p:txBody>
      </p:sp>
      <p:pic>
        <p:nvPicPr>
          <p:cNvPr id="39" name="Picture 4"/>
          <p:cNvPicPr>
            <a:picLocks noChangeAspect="1" noChangeArrowheads="1"/>
          </p:cNvPicPr>
          <p:nvPr/>
        </p:nvPicPr>
        <p:blipFill>
          <a:blip r:embed="rId3" cstate="print"/>
          <a:srcRect l="67753" t="2419" b="55521"/>
          <a:stretch>
            <a:fillRect/>
          </a:stretch>
        </p:blipFill>
        <p:spPr bwMode="auto">
          <a:xfrm>
            <a:off x="2814515" y="2916575"/>
            <a:ext cx="1418897" cy="1430722"/>
          </a:xfrm>
          <a:prstGeom prst="rect">
            <a:avLst/>
          </a:prstGeom>
          <a:noFill/>
          <a:ln w="9525">
            <a:noFill/>
            <a:miter lim="800000"/>
            <a:headEnd/>
            <a:tailEnd/>
          </a:ln>
          <a:effectLst/>
        </p:spPr>
      </p:pic>
      <p:pic>
        <p:nvPicPr>
          <p:cNvPr id="40" name="Picture 4"/>
          <p:cNvPicPr>
            <a:picLocks noChangeAspect="1" noChangeArrowheads="1"/>
          </p:cNvPicPr>
          <p:nvPr/>
        </p:nvPicPr>
        <p:blipFill>
          <a:blip r:embed="rId3" cstate="print"/>
          <a:srcRect l="45880" t="1098" r="35966" b="4419"/>
          <a:stretch>
            <a:fillRect/>
          </a:stretch>
        </p:blipFill>
        <p:spPr bwMode="auto">
          <a:xfrm>
            <a:off x="1808722" y="1173500"/>
            <a:ext cx="798786" cy="3213926"/>
          </a:xfrm>
          <a:prstGeom prst="rect">
            <a:avLst/>
          </a:prstGeom>
          <a:noFill/>
          <a:ln w="9525">
            <a:noFill/>
            <a:miter lim="800000"/>
            <a:headEnd/>
            <a:tailEnd/>
          </a:ln>
          <a:effectLst/>
        </p:spPr>
      </p:pic>
      <p:cxnSp>
        <p:nvCxnSpPr>
          <p:cNvPr id="45" name="Straight Arrow Connector 44"/>
          <p:cNvCxnSpPr/>
          <p:nvPr/>
        </p:nvCxnSpPr>
        <p:spPr bwMode="auto">
          <a:xfrm>
            <a:off x="522961" y="5158201"/>
            <a:ext cx="3735421" cy="0"/>
          </a:xfrm>
          <a:prstGeom prst="straightConnector1">
            <a:avLst/>
          </a:prstGeom>
          <a:noFill/>
          <a:ln w="28575" cap="flat" cmpd="sng" algn="ctr">
            <a:solidFill>
              <a:schemeClr val="accent1">
                <a:lumMod val="50000"/>
              </a:schemeClr>
            </a:solidFill>
            <a:prstDash val="solid"/>
            <a:round/>
            <a:headEnd type="none" w="med" len="med"/>
            <a:tailEnd type="triangle" w="lg" len="lg"/>
          </a:ln>
          <a:effectLst/>
        </p:spPr>
      </p:cxnSp>
      <p:cxnSp>
        <p:nvCxnSpPr>
          <p:cNvPr id="46" name="Straight Arrow Connector 45"/>
          <p:cNvCxnSpPr/>
          <p:nvPr/>
        </p:nvCxnSpPr>
        <p:spPr bwMode="auto">
          <a:xfrm flipH="1">
            <a:off x="522961" y="5693220"/>
            <a:ext cx="3735421" cy="0"/>
          </a:xfrm>
          <a:prstGeom prst="straightConnector1">
            <a:avLst/>
          </a:prstGeom>
          <a:noFill/>
          <a:ln w="28575" cap="flat" cmpd="sng" algn="ctr">
            <a:solidFill>
              <a:srgbClr val="0000FF"/>
            </a:solidFill>
            <a:prstDash val="solid"/>
            <a:round/>
            <a:headEnd type="none" w="med" len="med"/>
            <a:tailEnd type="triangle" w="lg" len="lg"/>
          </a:ln>
          <a:effectLst/>
        </p:spPr>
      </p:cxnSp>
      <p:sp>
        <p:nvSpPr>
          <p:cNvPr id="47" name="Rectangle 46"/>
          <p:cNvSpPr/>
          <p:nvPr/>
        </p:nvSpPr>
        <p:spPr>
          <a:xfrm>
            <a:off x="1544392" y="5312329"/>
            <a:ext cx="1595310" cy="369332"/>
          </a:xfrm>
          <a:prstGeom prst="rect">
            <a:avLst/>
          </a:prstGeom>
        </p:spPr>
        <p:txBody>
          <a:bodyPr wrap="none">
            <a:spAutoFit/>
          </a:bodyPr>
          <a:lstStyle/>
          <a:p>
            <a:pPr algn="ctr" eaLnBrk="1" hangingPunct="1"/>
            <a:r>
              <a:rPr lang="en-US" altLang="en-US" sz="1800" b="1" i="1" dirty="0" smtClean="0">
                <a:solidFill>
                  <a:srgbClr val="0000FF"/>
                </a:solidFill>
              </a:rPr>
              <a:t>Less CPU time</a:t>
            </a:r>
            <a:endParaRPr lang="en-US" altLang="en-US" sz="1800" i="1" dirty="0">
              <a:solidFill>
                <a:srgbClr val="0000FF"/>
              </a:solidFill>
            </a:endParaRPr>
          </a:p>
        </p:txBody>
      </p:sp>
      <p:sp>
        <p:nvSpPr>
          <p:cNvPr id="49" name="Rectangle 48"/>
          <p:cNvSpPr/>
          <p:nvPr/>
        </p:nvSpPr>
        <p:spPr>
          <a:xfrm>
            <a:off x="727250" y="4777307"/>
            <a:ext cx="3249038" cy="369332"/>
          </a:xfrm>
          <a:prstGeom prst="rect">
            <a:avLst/>
          </a:prstGeom>
        </p:spPr>
        <p:txBody>
          <a:bodyPr wrap="square">
            <a:spAutoFit/>
          </a:bodyPr>
          <a:lstStyle/>
          <a:p>
            <a:pPr algn="ctr" eaLnBrk="1" hangingPunct="1"/>
            <a:r>
              <a:rPr lang="en-US" altLang="en-US" sz="1800" b="1" i="1" dirty="0" smtClean="0">
                <a:solidFill>
                  <a:schemeClr val="accent1">
                    <a:lumMod val="50000"/>
                  </a:schemeClr>
                </a:solidFill>
              </a:rPr>
              <a:t>More detail, fewer closures</a:t>
            </a:r>
            <a:endParaRPr lang="en-US" altLang="en-US" sz="1800" i="1" dirty="0">
              <a:solidFill>
                <a:schemeClr val="accent1">
                  <a:lumMod val="50000"/>
                </a:schemeClr>
              </a:solidFill>
            </a:endParaRPr>
          </a:p>
        </p:txBody>
      </p:sp>
      <p:pic>
        <p:nvPicPr>
          <p:cNvPr id="51" name="Picture 50"/>
          <p:cNvPicPr>
            <a:picLocks noChangeAspect="1"/>
          </p:cNvPicPr>
          <p:nvPr/>
        </p:nvPicPr>
        <p:blipFill>
          <a:blip r:embed="rId4" cstate="email"/>
          <a:srcRect t="10348" b="9217"/>
          <a:stretch>
            <a:fillRect/>
          </a:stretch>
        </p:blipFill>
        <p:spPr>
          <a:xfrm>
            <a:off x="7190212" y="1067922"/>
            <a:ext cx="1558657" cy="2206487"/>
          </a:xfrm>
          <a:prstGeom prst="rect">
            <a:avLst/>
          </a:prstGeom>
        </p:spPr>
      </p:pic>
      <p:sp>
        <p:nvSpPr>
          <p:cNvPr id="52" name="TextBox 51"/>
          <p:cNvSpPr txBox="1"/>
          <p:nvPr/>
        </p:nvSpPr>
        <p:spPr>
          <a:xfrm>
            <a:off x="6824906" y="3334730"/>
            <a:ext cx="2289269" cy="369332"/>
          </a:xfrm>
          <a:prstGeom prst="rect">
            <a:avLst/>
          </a:prstGeom>
          <a:noFill/>
        </p:spPr>
        <p:txBody>
          <a:bodyPr wrap="square" rtlCol="0">
            <a:spAutoFit/>
          </a:bodyPr>
          <a:lstStyle/>
          <a:p>
            <a:pPr algn="ctr"/>
            <a:r>
              <a:rPr lang="en-US" sz="1800" dirty="0" smtClean="0"/>
              <a:t>Experiments</a:t>
            </a:r>
          </a:p>
        </p:txBody>
      </p:sp>
      <p:sp>
        <p:nvSpPr>
          <p:cNvPr id="53" name="TextBox 52"/>
          <p:cNvSpPr txBox="1"/>
          <p:nvPr/>
        </p:nvSpPr>
        <p:spPr>
          <a:xfrm>
            <a:off x="4106098" y="3354601"/>
            <a:ext cx="2501465" cy="369332"/>
          </a:xfrm>
          <a:prstGeom prst="rect">
            <a:avLst/>
          </a:prstGeom>
          <a:noFill/>
        </p:spPr>
        <p:txBody>
          <a:bodyPr wrap="square" rtlCol="0">
            <a:spAutoFit/>
          </a:bodyPr>
          <a:lstStyle/>
          <a:p>
            <a:pPr algn="ctr"/>
            <a:r>
              <a:rPr lang="en-US" sz="1800" dirty="0" smtClean="0"/>
              <a:t>DEM-CFD</a:t>
            </a:r>
          </a:p>
        </p:txBody>
      </p:sp>
      <p:pic>
        <p:nvPicPr>
          <p:cNvPr id="54" name="Picture 6" descr="h1_100MPa_1"/>
          <p:cNvPicPr>
            <a:picLocks noChangeAspect="1" noChangeArrowheads="1"/>
          </p:cNvPicPr>
          <p:nvPr/>
        </p:nvPicPr>
        <p:blipFill>
          <a:blip r:embed="rId5" cstate="print"/>
          <a:srcRect/>
          <a:stretch>
            <a:fillRect/>
          </a:stretch>
        </p:blipFill>
        <p:spPr bwMode="auto">
          <a:xfrm>
            <a:off x="4447982" y="1284641"/>
            <a:ext cx="1817697" cy="1817697"/>
          </a:xfrm>
          <a:prstGeom prst="rect">
            <a:avLst/>
          </a:prstGeom>
          <a:noFill/>
        </p:spPr>
      </p:pic>
      <p:sp>
        <p:nvSpPr>
          <p:cNvPr id="55" name="Left-Right Arrow 54"/>
          <p:cNvSpPr/>
          <p:nvPr/>
        </p:nvSpPr>
        <p:spPr bwMode="auto">
          <a:xfrm rot="10800000">
            <a:off x="6224891" y="1886111"/>
            <a:ext cx="821535" cy="245295"/>
          </a:xfrm>
          <a:prstGeom prst="leftRightArrow">
            <a:avLst/>
          </a:prstGeom>
          <a:noFill/>
          <a:ln w="9525" cap="flat" cmpd="sng" algn="ctr">
            <a:solidFill>
              <a:schemeClr val="tx1"/>
            </a:solidFill>
            <a:prstDash val="solid"/>
            <a:round/>
            <a:headEnd type="none" w="med" len="med"/>
            <a:tailEnd type="none" w="med" len="med"/>
          </a:ln>
          <a:effectLst>
            <a:outerShdw blurRad="50800" dist="50800" dir="5400000" algn="ctr" rotWithShape="0">
              <a:schemeClr val="tx1">
                <a:lumMod val="50000"/>
                <a:lumOff val="50000"/>
              </a:scheme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New Roman" pitchFamily="18" charset="0"/>
            </a:endParaRPr>
          </a:p>
        </p:txBody>
      </p:sp>
      <p:sp>
        <p:nvSpPr>
          <p:cNvPr id="56" name="TextBox 55"/>
          <p:cNvSpPr txBox="1"/>
          <p:nvPr/>
        </p:nvSpPr>
        <p:spPr>
          <a:xfrm>
            <a:off x="6429512" y="1334334"/>
            <a:ext cx="412292" cy="707886"/>
          </a:xfrm>
          <a:prstGeom prst="rect">
            <a:avLst/>
          </a:prstGeom>
          <a:noFill/>
        </p:spPr>
        <p:txBody>
          <a:bodyPr wrap="none" rtlCol="0">
            <a:spAutoFit/>
          </a:bodyPr>
          <a:lstStyle/>
          <a:p>
            <a:r>
              <a:rPr lang="en-US" sz="4000" dirty="0" smtClean="0">
                <a:solidFill>
                  <a:srgbClr val="FF0000"/>
                </a:solidFill>
              </a:rPr>
              <a:t>?</a:t>
            </a:r>
            <a:endParaRPr lang="en-US" sz="4000" dirty="0">
              <a:solidFill>
                <a:srgbClr val="FF0000"/>
              </a:solidFill>
            </a:endParaRPr>
          </a:p>
        </p:txBody>
      </p:sp>
      <p:sp>
        <p:nvSpPr>
          <p:cNvPr id="58" name="TextBox 57"/>
          <p:cNvSpPr txBox="1"/>
          <p:nvPr/>
        </p:nvSpPr>
        <p:spPr>
          <a:xfrm>
            <a:off x="4106098" y="3664163"/>
            <a:ext cx="2501465" cy="369332"/>
          </a:xfrm>
          <a:prstGeom prst="rect">
            <a:avLst/>
          </a:prstGeom>
          <a:noFill/>
        </p:spPr>
        <p:txBody>
          <a:bodyPr wrap="square" rtlCol="0">
            <a:spAutoFit/>
          </a:bodyPr>
          <a:lstStyle/>
          <a:p>
            <a:pPr algn="ctr"/>
            <a:r>
              <a:rPr lang="en-US" sz="1800" i="1" dirty="0" err="1" smtClean="0">
                <a:solidFill>
                  <a:schemeClr val="tx1"/>
                </a:solidFill>
              </a:rPr>
              <a:t>N</a:t>
            </a:r>
            <a:r>
              <a:rPr lang="en-US" sz="1800" i="1" baseline="-25000" dirty="0" err="1" smtClean="0">
                <a:solidFill>
                  <a:schemeClr val="tx1"/>
                </a:solidFill>
              </a:rPr>
              <a:t>p</a:t>
            </a:r>
            <a:r>
              <a:rPr lang="en-US" sz="1800" dirty="0" smtClean="0">
                <a:solidFill>
                  <a:schemeClr val="tx1"/>
                </a:solidFill>
              </a:rPr>
              <a:t> ~ 10</a:t>
            </a:r>
            <a:r>
              <a:rPr lang="en-US" sz="1800" baseline="30000" dirty="0" smtClean="0">
                <a:solidFill>
                  <a:schemeClr val="tx1"/>
                </a:solidFill>
              </a:rPr>
              <a:t>4</a:t>
            </a:r>
            <a:r>
              <a:rPr lang="en-US" sz="1800" dirty="0" smtClean="0">
                <a:solidFill>
                  <a:schemeClr val="tx1"/>
                </a:solidFill>
              </a:rPr>
              <a:t> - 10</a:t>
            </a:r>
            <a:r>
              <a:rPr lang="en-US" sz="1800" baseline="30000" dirty="0" smtClean="0">
                <a:solidFill>
                  <a:schemeClr val="tx1"/>
                </a:solidFill>
              </a:rPr>
              <a:t>6</a:t>
            </a:r>
            <a:endParaRPr lang="en-US" sz="1800" baseline="30000" dirty="0">
              <a:solidFill>
                <a:schemeClr val="tx1"/>
              </a:solidFill>
            </a:endParaRPr>
          </a:p>
        </p:txBody>
      </p:sp>
      <p:sp>
        <p:nvSpPr>
          <p:cNvPr id="60" name="TextBox 59"/>
          <p:cNvSpPr txBox="1"/>
          <p:nvPr/>
        </p:nvSpPr>
        <p:spPr>
          <a:xfrm>
            <a:off x="6824906" y="3644292"/>
            <a:ext cx="2289269" cy="369332"/>
          </a:xfrm>
          <a:prstGeom prst="rect">
            <a:avLst/>
          </a:prstGeom>
          <a:noFill/>
        </p:spPr>
        <p:txBody>
          <a:bodyPr wrap="square" rtlCol="0">
            <a:spAutoFit/>
          </a:bodyPr>
          <a:lstStyle/>
          <a:p>
            <a:pPr algn="ctr"/>
            <a:r>
              <a:rPr lang="en-US" sz="1800" i="1" dirty="0" err="1" smtClean="0"/>
              <a:t>N</a:t>
            </a:r>
            <a:r>
              <a:rPr lang="en-US" sz="1800" i="1" baseline="-25000" dirty="0" err="1" smtClean="0"/>
              <a:t>p</a:t>
            </a:r>
            <a:r>
              <a:rPr lang="en-US" sz="1800" dirty="0" smtClean="0"/>
              <a:t> ~ 10</a:t>
            </a:r>
            <a:r>
              <a:rPr lang="en-US" sz="1800" baseline="30000" dirty="0" smtClean="0"/>
              <a:t>10</a:t>
            </a:r>
            <a:endParaRPr lang="en-US" sz="1800" dirty="0" smtClean="0"/>
          </a:p>
        </p:txBody>
      </p:sp>
      <p:sp>
        <p:nvSpPr>
          <p:cNvPr id="61" name="Content Placeholder 2"/>
          <p:cNvSpPr>
            <a:spLocks noGrp="1"/>
          </p:cNvSpPr>
          <p:nvPr>
            <p:ph idx="1"/>
          </p:nvPr>
        </p:nvSpPr>
        <p:spPr>
          <a:xfrm>
            <a:off x="4503894" y="4572000"/>
            <a:ext cx="4494193" cy="1361872"/>
          </a:xfrm>
          <a:ln>
            <a:solidFill>
              <a:srgbClr val="FF0000"/>
            </a:solidFill>
          </a:ln>
        </p:spPr>
        <p:txBody>
          <a:bodyPr/>
          <a:lstStyle/>
          <a:p>
            <a:pPr lvl="1">
              <a:buNone/>
            </a:pPr>
            <a:r>
              <a:rPr lang="en-US" altLang="en-US" sz="2400" dirty="0" smtClean="0">
                <a:solidFill>
                  <a:srgbClr val="FF0000"/>
                </a:solidFill>
              </a:rPr>
              <a:t>Motivation: </a:t>
            </a:r>
          </a:p>
          <a:p>
            <a:pPr marL="182880" lvl="1" indent="0">
              <a:buNone/>
            </a:pPr>
            <a:r>
              <a:rPr lang="en-US" altLang="en-US" dirty="0" smtClean="0">
                <a:solidFill>
                  <a:srgbClr val="FF0000"/>
                </a:solidFill>
              </a:rPr>
              <a:t>DEM application toward industrially relevant systems</a:t>
            </a:r>
            <a:endParaRPr lang="en-US" altLang="en-US" sz="8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54"/>
                                        </p:tgtEl>
                                      </p:cBhvr>
                                      <p:by x="3000" y="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4" name="Slide Number Placeholder 3"/>
          <p:cNvSpPr>
            <a:spLocks noGrp="1"/>
          </p:cNvSpPr>
          <p:nvPr>
            <p:ph type="sldNum" sz="quarter" idx="11"/>
          </p:nvPr>
        </p:nvSpPr>
        <p:spPr/>
        <p:txBody>
          <a:bodyPr/>
          <a:lstStyle/>
          <a:p>
            <a:pPr>
              <a:defRPr/>
            </a:pPr>
            <a:fld id="{EE1947F7-0D9A-4147-921B-FB64938FD14A}" type="slidenum">
              <a:rPr lang="en-US" smtClean="0"/>
              <a:pPr>
                <a:defRPr/>
              </a:pPr>
              <a:t>4</a:t>
            </a:fld>
            <a:endParaRPr lang="en-US"/>
          </a:p>
        </p:txBody>
      </p:sp>
      <p:sp>
        <p:nvSpPr>
          <p:cNvPr id="5" name="TextBox 4"/>
          <p:cNvSpPr txBox="1"/>
          <p:nvPr/>
        </p:nvSpPr>
        <p:spPr>
          <a:xfrm>
            <a:off x="730724" y="1193224"/>
            <a:ext cx="7917975" cy="2308324"/>
          </a:xfrm>
          <a:prstGeom prst="rect">
            <a:avLst/>
          </a:prstGeom>
          <a:noFill/>
        </p:spPr>
        <p:txBody>
          <a:bodyPr wrap="square" rtlCol="0">
            <a:spAutoFit/>
          </a:bodyPr>
          <a:lstStyle/>
          <a:p>
            <a:r>
              <a:rPr lang="en-US" sz="2400" dirty="0" smtClean="0">
                <a:solidFill>
                  <a:srgbClr val="FF0000"/>
                </a:solidFill>
              </a:rPr>
              <a:t>Objective: MFIX-DEM toward industrially relevant problems</a:t>
            </a:r>
          </a:p>
          <a:p>
            <a:pPr indent="283464">
              <a:buFont typeface="Arial" pitchFamily="34" charset="0"/>
              <a:buChar char="•"/>
            </a:pPr>
            <a:endParaRPr lang="en-US" sz="2400" dirty="0" smtClean="0"/>
          </a:p>
          <a:p>
            <a:pPr lvl="0" indent="283464">
              <a:buFont typeface="Arial" pitchFamily="34" charset="0"/>
              <a:buChar char="•"/>
            </a:pPr>
            <a:r>
              <a:rPr lang="en-US" sz="2400" dirty="0" smtClean="0"/>
              <a:t>Industrial Survey</a:t>
            </a:r>
          </a:p>
          <a:p>
            <a:pPr lvl="0" indent="283464">
              <a:buFont typeface="Arial" pitchFamily="34" charset="0"/>
              <a:buChar char="•"/>
            </a:pPr>
            <a:r>
              <a:rPr lang="en-US" sz="2400" dirty="0" smtClean="0"/>
              <a:t>Define Benchmark Cases</a:t>
            </a:r>
          </a:p>
          <a:p>
            <a:pPr lvl="0" indent="283464">
              <a:buFont typeface="Arial" pitchFamily="34" charset="0"/>
              <a:buChar char="•"/>
            </a:pPr>
            <a:r>
              <a:rPr lang="en-US" sz="2400" dirty="0" smtClean="0"/>
              <a:t>Profiling Benchmark Cases</a:t>
            </a:r>
          </a:p>
          <a:p>
            <a:pPr lvl="0" indent="283464">
              <a:buFont typeface="Arial" pitchFamily="34" charset="0"/>
              <a:buChar char="•"/>
            </a:pPr>
            <a:r>
              <a:rPr lang="en-US" sz="2400" dirty="0" smtClean="0"/>
              <a:t>Preliminary Results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mph" presetSubtype="1" nodeType="clickEffect">
                                  <p:stCondLst>
                                    <p:cond delay="0"/>
                                  </p:stCondLst>
                                  <p:childTnLst>
                                    <p:set>
                                      <p:cBhvr override="childStyle">
                                        <p:cTn id="6" dur="indefinite"/>
                                        <p:tgtEl>
                                          <p:spTgt spid="5">
                                            <p:txEl>
                                              <p:pRg st="2" end="2"/>
                                            </p:txEl>
                                          </p:spTgt>
                                        </p:tgtEl>
                                        <p:attrNameLst>
                                          <p:attrName>style.fontStyle</p:attrName>
                                        </p:attrNameLst>
                                      </p:cBhvr>
                                      <p:to>
                                        <p:strVal val="normal"/>
                                      </p:to>
                                    </p:set>
                                    <p:set>
                                      <p:cBhvr override="childStyle">
                                        <p:cTn id="7" dur="indefinite"/>
                                        <p:tgtEl>
                                          <p:spTgt spid="5">
                                            <p:txEl>
                                              <p:pRg st="2" end="2"/>
                                            </p:txEl>
                                          </p:spTgt>
                                        </p:tgtEl>
                                        <p:attrNameLst>
                                          <p:attrName>style.fontWeight</p:attrName>
                                        </p:attrNameLst>
                                      </p:cBhvr>
                                      <p:to>
                                        <p:strVal val="bold"/>
                                      </p:to>
                                    </p:set>
                                    <p:set>
                                      <p:cBhvr override="childStyle">
                                        <p:cTn id="8" dur="indefinite"/>
                                        <p:tgtEl>
                                          <p:spTgt spid="5">
                                            <p:txEl>
                                              <p:pRg st="2" end="2"/>
                                            </p:txEl>
                                          </p:spTgt>
                                        </p:tgtEl>
                                        <p:attrNameLst>
                                          <p:attrName>style.textDecorationUnderline</p:attrName>
                                        </p:attrNameLst>
                                      </p:cBhvr>
                                      <p:to>
                                        <p:strVal val="false"/>
                                      </p:to>
                                    </p:set>
                                  </p:childTnLst>
                                </p:cTn>
                              </p:par>
                              <p:par>
                                <p:cTn id="9" presetID="3" presetClass="emph" presetSubtype="2" fill="hold" nodeType="withEffect">
                                  <p:stCondLst>
                                    <p:cond delay="0"/>
                                  </p:stCondLst>
                                  <p:childTnLst>
                                    <p:animClr clrSpc="rgb" dir="cw">
                                      <p:cBhvr override="childStyle">
                                        <p:cTn id="10" dur="10" fill="hold"/>
                                        <p:tgtEl>
                                          <p:spTgt spid="5">
                                            <p:txEl>
                                              <p:pRg st="3" end="3"/>
                                            </p:txEl>
                                          </p:spTgt>
                                        </p:tgtEl>
                                        <p:attrNameLst>
                                          <p:attrName>style.color</p:attrName>
                                        </p:attrNameLst>
                                      </p:cBhvr>
                                      <p:to>
                                        <a:schemeClr val="folHlink"/>
                                      </p:to>
                                    </p:animClr>
                                  </p:childTnLst>
                                </p:cTn>
                              </p:par>
                              <p:par>
                                <p:cTn id="11" presetID="3" presetClass="emph" presetSubtype="2" fill="hold" nodeType="withEffect">
                                  <p:stCondLst>
                                    <p:cond delay="0"/>
                                  </p:stCondLst>
                                  <p:childTnLst>
                                    <p:animClr clrSpc="rgb" dir="cw">
                                      <p:cBhvr override="childStyle">
                                        <p:cTn id="12" dur="10" fill="hold"/>
                                        <p:tgtEl>
                                          <p:spTgt spid="5">
                                            <p:txEl>
                                              <p:pRg st="4" end="4"/>
                                            </p:txEl>
                                          </p:spTgt>
                                        </p:tgtEl>
                                        <p:attrNameLst>
                                          <p:attrName>style.color</p:attrName>
                                        </p:attrNameLst>
                                      </p:cBhvr>
                                      <p:to>
                                        <a:schemeClr val="folHlink"/>
                                      </p:to>
                                    </p:animClr>
                                  </p:childTnLst>
                                </p:cTn>
                              </p:par>
                              <p:par>
                                <p:cTn id="13" presetID="3" presetClass="emph" presetSubtype="2" fill="hold" nodeType="withEffect">
                                  <p:stCondLst>
                                    <p:cond delay="0"/>
                                  </p:stCondLst>
                                  <p:childTnLst>
                                    <p:animClr clrSpc="rgb" dir="cw">
                                      <p:cBhvr override="childStyle">
                                        <p:cTn id="14" dur="10" fill="hold"/>
                                        <p:tgtEl>
                                          <p:spTgt spid="5">
                                            <p:txEl>
                                              <p:pRg st="5" end="5"/>
                                            </p:txEl>
                                          </p:spTgt>
                                        </p:tgtEl>
                                        <p:attrNameLst>
                                          <p:attrName>style.color</p:attrName>
                                        </p:attrNameLst>
                                      </p:cBhvr>
                                      <p:to>
                                        <a:schemeClr val="fo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ChangeArrowheads="1"/>
          </p:cNvSpPr>
          <p:nvPr>
            <p:ph type="title"/>
          </p:nvPr>
        </p:nvSpPr>
        <p:spPr/>
        <p:txBody>
          <a:bodyPr/>
          <a:lstStyle/>
          <a:p>
            <a:pPr>
              <a:defRPr/>
            </a:pPr>
            <a:r>
              <a:rPr lang="en-US" dirty="0" smtClean="0"/>
              <a:t>Understanding Industry Needs: Survey by PSRI</a:t>
            </a:r>
            <a:endParaRPr lang="en-US" dirty="0" smtClean="0">
              <a:ea typeface="+mj-ea"/>
              <a:cs typeface="+mj-cs"/>
            </a:endParaRPr>
          </a:p>
        </p:txBody>
      </p:sp>
      <p:pic>
        <p:nvPicPr>
          <p:cNvPr id="5" name="Content Placeholder 6"/>
          <p:cNvPicPr>
            <a:picLocks noGrp="1" noChangeAspect="1"/>
          </p:cNvPicPr>
          <p:nvPr>
            <p:ph idx="1"/>
          </p:nvPr>
        </p:nvPicPr>
        <p:blipFill>
          <a:blip r:embed="rId3" cstate="print"/>
          <a:srcRect l="7612" b="10799"/>
          <a:stretch>
            <a:fillRect/>
          </a:stretch>
        </p:blipFill>
        <p:spPr bwMode="auto">
          <a:xfrm>
            <a:off x="563803" y="1336504"/>
            <a:ext cx="4242691" cy="2401347"/>
          </a:xfrm>
          <a:prstGeom prst="rect">
            <a:avLst/>
          </a:prstGeom>
          <a:noFill/>
          <a:ln w="9525">
            <a:noFill/>
            <a:miter lim="800000"/>
            <a:headEnd/>
            <a:tailEnd/>
          </a:ln>
        </p:spPr>
      </p:pic>
      <p:pic>
        <p:nvPicPr>
          <p:cNvPr id="7" name="Picture 6"/>
          <p:cNvPicPr/>
          <p:nvPr/>
        </p:nvPicPr>
        <p:blipFill>
          <a:blip r:embed="rId4" cstate="print"/>
          <a:srcRect l="16102" t="1710" r="14656" b="12019"/>
          <a:stretch>
            <a:fillRect/>
          </a:stretch>
        </p:blipFill>
        <p:spPr bwMode="auto">
          <a:xfrm>
            <a:off x="5110588" y="4152900"/>
            <a:ext cx="3449760" cy="2482198"/>
          </a:xfrm>
          <a:prstGeom prst="rect">
            <a:avLst/>
          </a:prstGeom>
          <a:noFill/>
          <a:ln w="9525">
            <a:noFill/>
            <a:miter lim="800000"/>
            <a:headEnd/>
            <a:tailEnd/>
          </a:ln>
        </p:spPr>
      </p:pic>
      <p:sp>
        <p:nvSpPr>
          <p:cNvPr id="8" name="TextBox 7"/>
          <p:cNvSpPr txBox="1"/>
          <p:nvPr/>
        </p:nvSpPr>
        <p:spPr>
          <a:xfrm>
            <a:off x="6197190" y="975009"/>
            <a:ext cx="1332416" cy="369332"/>
          </a:xfrm>
          <a:prstGeom prst="rect">
            <a:avLst/>
          </a:prstGeom>
          <a:noFill/>
        </p:spPr>
        <p:txBody>
          <a:bodyPr wrap="none" rtlCol="0">
            <a:spAutoFit/>
          </a:bodyPr>
          <a:lstStyle/>
          <a:p>
            <a:pPr algn="ctr"/>
            <a:r>
              <a:rPr lang="en-US" sz="1800" b="1" dirty="0" smtClean="0"/>
              <a:t>DEM usage</a:t>
            </a:r>
            <a:endParaRPr lang="en-US" sz="1800" b="1" dirty="0"/>
          </a:p>
        </p:txBody>
      </p:sp>
      <p:sp>
        <p:nvSpPr>
          <p:cNvPr id="9" name="TextBox 8"/>
          <p:cNvSpPr txBox="1"/>
          <p:nvPr/>
        </p:nvSpPr>
        <p:spPr>
          <a:xfrm>
            <a:off x="527030" y="975009"/>
            <a:ext cx="3996528" cy="369332"/>
          </a:xfrm>
          <a:prstGeom prst="rect">
            <a:avLst/>
          </a:prstGeom>
          <a:noFill/>
        </p:spPr>
        <p:txBody>
          <a:bodyPr wrap="square" rtlCol="0">
            <a:spAutoFit/>
          </a:bodyPr>
          <a:lstStyle/>
          <a:p>
            <a:pPr algn="ctr"/>
            <a:r>
              <a:rPr lang="en-US" sz="1800" b="1" dirty="0" smtClean="0"/>
              <a:t>Sectors distribution of 18 respondents</a:t>
            </a:r>
            <a:endParaRPr lang="en-US" sz="1800" b="1" dirty="0"/>
          </a:p>
        </p:txBody>
      </p:sp>
      <p:sp>
        <p:nvSpPr>
          <p:cNvPr id="13" name="Slide Number Placeholder 3"/>
          <p:cNvSpPr>
            <a:spLocks noGrp="1"/>
          </p:cNvSpPr>
          <p:nvPr>
            <p:ph type="sldNum" sz="quarter" idx="11"/>
          </p:nvPr>
        </p:nvSpPr>
        <p:spPr>
          <a:xfrm>
            <a:off x="7162800" y="6477000"/>
            <a:ext cx="1905000" cy="304800"/>
          </a:xfrm>
        </p:spPr>
        <p:txBody>
          <a:bodyPr/>
          <a:lstStyle/>
          <a:p>
            <a:pPr>
              <a:defRPr/>
            </a:pPr>
            <a:fld id="{EE1947F7-0D9A-4147-921B-FB64938FD14A}" type="slidenum">
              <a:rPr lang="en-US" smtClean="0"/>
              <a:pPr>
                <a:defRPr/>
              </a:pPr>
              <a:t>5</a:t>
            </a:fld>
            <a:endParaRPr lang="en-US"/>
          </a:p>
        </p:txBody>
      </p:sp>
      <p:pic>
        <p:nvPicPr>
          <p:cNvPr id="14" name="Picture 13"/>
          <p:cNvPicPr/>
          <p:nvPr/>
        </p:nvPicPr>
        <p:blipFill>
          <a:blip r:embed="rId5" cstate="print"/>
          <a:srcRect/>
          <a:stretch>
            <a:fillRect/>
          </a:stretch>
        </p:blipFill>
        <p:spPr bwMode="auto">
          <a:xfrm>
            <a:off x="5065243" y="1536700"/>
            <a:ext cx="3314760" cy="1828800"/>
          </a:xfrm>
          <a:prstGeom prst="rect">
            <a:avLst/>
          </a:prstGeom>
          <a:noFill/>
          <a:ln w="9525">
            <a:noFill/>
            <a:miter lim="800000"/>
            <a:headEnd/>
            <a:tailEnd/>
          </a:ln>
        </p:spPr>
      </p:pic>
      <p:sp>
        <p:nvSpPr>
          <p:cNvPr id="15" name="TextBox 14"/>
          <p:cNvSpPr txBox="1"/>
          <p:nvPr/>
        </p:nvSpPr>
        <p:spPr>
          <a:xfrm>
            <a:off x="4935711" y="3760681"/>
            <a:ext cx="3784049" cy="369332"/>
          </a:xfrm>
          <a:prstGeom prst="rect">
            <a:avLst/>
          </a:prstGeom>
          <a:noFill/>
        </p:spPr>
        <p:txBody>
          <a:bodyPr wrap="none" rtlCol="0">
            <a:spAutoFit/>
          </a:bodyPr>
          <a:lstStyle/>
          <a:p>
            <a:pPr algn="ctr"/>
            <a:r>
              <a:rPr lang="en-US" sz="1800" b="1" dirty="0" smtClean="0"/>
              <a:t>Expected value added through DEM</a:t>
            </a:r>
            <a:endParaRPr lang="en-US" sz="1800" b="1" dirty="0"/>
          </a:p>
        </p:txBody>
      </p:sp>
      <p:sp>
        <p:nvSpPr>
          <p:cNvPr id="16" name="TextBox 15"/>
          <p:cNvSpPr txBox="1"/>
          <p:nvPr/>
        </p:nvSpPr>
        <p:spPr>
          <a:xfrm>
            <a:off x="1622721" y="3760681"/>
            <a:ext cx="2020746" cy="369332"/>
          </a:xfrm>
          <a:prstGeom prst="rect">
            <a:avLst/>
          </a:prstGeom>
          <a:noFill/>
        </p:spPr>
        <p:txBody>
          <a:bodyPr wrap="none" rtlCol="0">
            <a:spAutoFit/>
          </a:bodyPr>
          <a:lstStyle/>
          <a:p>
            <a:pPr algn="ctr"/>
            <a:r>
              <a:rPr lang="en-US" sz="1800" b="1" dirty="0" smtClean="0"/>
              <a:t>Software packages</a:t>
            </a:r>
            <a:endParaRPr lang="en-US" sz="1800" b="1" dirty="0"/>
          </a:p>
        </p:txBody>
      </p:sp>
      <p:pic>
        <p:nvPicPr>
          <p:cNvPr id="485378" name="Picture 2"/>
          <p:cNvPicPr>
            <a:picLocks noChangeAspect="1" noChangeArrowheads="1"/>
          </p:cNvPicPr>
          <p:nvPr/>
        </p:nvPicPr>
        <p:blipFill>
          <a:blip r:embed="rId6" cstate="print"/>
          <a:srcRect l="1477" t="2278"/>
          <a:stretch>
            <a:fillRect/>
          </a:stretch>
        </p:blipFill>
        <p:spPr bwMode="auto">
          <a:xfrm>
            <a:off x="742950" y="4238625"/>
            <a:ext cx="3602774" cy="2412644"/>
          </a:xfrm>
          <a:prstGeom prst="rect">
            <a:avLst/>
          </a:prstGeom>
          <a:noFill/>
          <a:ln w="9525">
            <a:noFill/>
            <a:miter lim="800000"/>
            <a:headEnd/>
            <a:tailEnd/>
          </a:ln>
          <a:effectLst/>
        </p:spPr>
      </p:pic>
      <p:sp>
        <p:nvSpPr>
          <p:cNvPr id="19" name="TextBox 18"/>
          <p:cNvSpPr txBox="1"/>
          <p:nvPr/>
        </p:nvSpPr>
        <p:spPr>
          <a:xfrm rot="16200000">
            <a:off x="49541" y="5178441"/>
            <a:ext cx="1087157" cy="338554"/>
          </a:xfrm>
          <a:prstGeom prst="rect">
            <a:avLst/>
          </a:prstGeom>
          <a:noFill/>
        </p:spPr>
        <p:txBody>
          <a:bodyPr wrap="none" rtlCol="0">
            <a:spAutoFit/>
          </a:bodyPr>
          <a:lstStyle/>
          <a:p>
            <a:pPr algn="ctr"/>
            <a:r>
              <a:rPr lang="en-US" sz="1600" dirty="0" smtClean="0"/>
              <a:t>Percentage</a:t>
            </a:r>
            <a:endParaRPr lang="en-US" sz="1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537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cstate="print"/>
          <a:srcRect l="19010" r="19243" b="10786"/>
          <a:stretch>
            <a:fillRect/>
          </a:stretch>
        </p:blipFill>
        <p:spPr bwMode="auto">
          <a:xfrm>
            <a:off x="771526" y="911225"/>
            <a:ext cx="3375739" cy="2651760"/>
          </a:xfrm>
          <a:prstGeom prst="rect">
            <a:avLst/>
          </a:prstGeom>
          <a:noFill/>
          <a:ln w="9525">
            <a:noFill/>
            <a:miter lim="800000"/>
            <a:headEnd/>
            <a:tailEnd/>
          </a:ln>
          <a:effectLst/>
        </p:spPr>
      </p:pic>
      <p:pic>
        <p:nvPicPr>
          <p:cNvPr id="24578" name="Picture 2"/>
          <p:cNvPicPr>
            <a:picLocks noChangeAspect="1" noChangeArrowheads="1"/>
          </p:cNvPicPr>
          <p:nvPr/>
        </p:nvPicPr>
        <p:blipFill>
          <a:blip r:embed="rId4" cstate="print"/>
          <a:srcRect l="12366" t="4533" r="11410" b="11950"/>
          <a:stretch>
            <a:fillRect/>
          </a:stretch>
        </p:blipFill>
        <p:spPr bwMode="auto">
          <a:xfrm>
            <a:off x="4543639" y="1047750"/>
            <a:ext cx="4226036" cy="2515235"/>
          </a:xfrm>
          <a:prstGeom prst="rect">
            <a:avLst/>
          </a:prstGeom>
          <a:noFill/>
          <a:ln w="9525">
            <a:noFill/>
            <a:miter lim="800000"/>
            <a:headEnd/>
            <a:tailEnd/>
          </a:ln>
          <a:effectLst/>
        </p:spPr>
      </p:pic>
      <p:grpSp>
        <p:nvGrpSpPr>
          <p:cNvPr id="11" name="Group 10"/>
          <p:cNvGrpSpPr/>
          <p:nvPr/>
        </p:nvGrpSpPr>
        <p:grpSpPr>
          <a:xfrm>
            <a:off x="1271655" y="3578868"/>
            <a:ext cx="4833665" cy="2993184"/>
            <a:chOff x="2082701" y="3578868"/>
            <a:chExt cx="4833665" cy="2993184"/>
          </a:xfrm>
        </p:grpSpPr>
        <p:pic>
          <p:nvPicPr>
            <p:cNvPr id="8" name="Picture 7"/>
            <p:cNvPicPr/>
            <p:nvPr/>
          </p:nvPicPr>
          <p:blipFill>
            <a:blip r:embed="rId5" cstate="print"/>
            <a:srcRect l="7642" t="2348" b="10782"/>
            <a:stretch>
              <a:fillRect/>
            </a:stretch>
          </p:blipFill>
          <p:spPr bwMode="auto">
            <a:xfrm>
              <a:off x="2422187" y="3829050"/>
              <a:ext cx="4494179" cy="2743002"/>
            </a:xfrm>
            <a:prstGeom prst="rect">
              <a:avLst/>
            </a:prstGeom>
            <a:noFill/>
            <a:ln w="9525">
              <a:noFill/>
              <a:miter lim="800000"/>
              <a:headEnd/>
              <a:tailEnd/>
            </a:ln>
          </p:spPr>
        </p:pic>
        <p:sp>
          <p:nvSpPr>
            <p:cNvPr id="9" name="TextBox 8"/>
            <p:cNvSpPr txBox="1"/>
            <p:nvPr/>
          </p:nvSpPr>
          <p:spPr>
            <a:xfrm>
              <a:off x="2687283" y="3578868"/>
              <a:ext cx="3861879" cy="338554"/>
            </a:xfrm>
            <a:prstGeom prst="rect">
              <a:avLst/>
            </a:prstGeom>
            <a:noFill/>
          </p:spPr>
          <p:txBody>
            <a:bodyPr wrap="square" rtlCol="0">
              <a:spAutoFit/>
            </a:bodyPr>
            <a:lstStyle/>
            <a:p>
              <a:pPr algn="ctr"/>
              <a:r>
                <a:rPr lang="en-US" sz="1600" b="1" dirty="0" smtClean="0"/>
                <a:t>Acceptable turnover time</a:t>
              </a:r>
              <a:endParaRPr lang="en-US" sz="1600" b="1" dirty="0"/>
            </a:p>
          </p:txBody>
        </p:sp>
        <p:sp>
          <p:nvSpPr>
            <p:cNvPr id="10" name="TextBox 9"/>
            <p:cNvSpPr txBox="1"/>
            <p:nvPr/>
          </p:nvSpPr>
          <p:spPr>
            <a:xfrm rot="16200000">
              <a:off x="1315835" y="4809719"/>
              <a:ext cx="1872286" cy="338554"/>
            </a:xfrm>
            <a:prstGeom prst="rect">
              <a:avLst/>
            </a:prstGeom>
            <a:noFill/>
          </p:spPr>
          <p:txBody>
            <a:bodyPr wrap="square" rtlCol="0">
              <a:spAutoFit/>
            </a:bodyPr>
            <a:lstStyle/>
            <a:p>
              <a:r>
                <a:rPr lang="en-US" sz="1600" dirty="0" smtClean="0"/>
                <a:t>No. of companies</a:t>
              </a:r>
              <a:endParaRPr lang="en-US" sz="1600" dirty="0"/>
            </a:p>
          </p:txBody>
        </p:sp>
      </p:grpSp>
      <p:sp>
        <p:nvSpPr>
          <p:cNvPr id="2" name="Title 1"/>
          <p:cNvSpPr>
            <a:spLocks noGrp="1"/>
          </p:cNvSpPr>
          <p:nvPr>
            <p:ph type="title"/>
          </p:nvPr>
        </p:nvSpPr>
        <p:spPr/>
        <p:txBody>
          <a:bodyPr/>
          <a:lstStyle/>
          <a:p>
            <a:r>
              <a:rPr lang="en-US" dirty="0" smtClean="0"/>
              <a:t>Understanding Industry Needs: Survey by PSRI</a:t>
            </a:r>
            <a:endParaRPr lang="en-US" dirty="0"/>
          </a:p>
        </p:txBody>
      </p:sp>
      <p:sp>
        <p:nvSpPr>
          <p:cNvPr id="4" name="Slide Number Placeholder 3"/>
          <p:cNvSpPr>
            <a:spLocks noGrp="1"/>
          </p:cNvSpPr>
          <p:nvPr>
            <p:ph type="sldNum" sz="quarter" idx="11"/>
          </p:nvPr>
        </p:nvSpPr>
        <p:spPr/>
        <p:txBody>
          <a:bodyPr/>
          <a:lstStyle/>
          <a:p>
            <a:pPr>
              <a:defRPr/>
            </a:pPr>
            <a:fld id="{EE1947F7-0D9A-4147-921B-FB64938FD14A}" type="slidenum">
              <a:rPr lang="en-US" smtClean="0"/>
              <a:pPr>
                <a:defRPr/>
              </a:pPr>
              <a:t>6</a:t>
            </a:fld>
            <a:endParaRPr lang="en-US" dirty="0"/>
          </a:p>
        </p:txBody>
      </p:sp>
      <p:sp>
        <p:nvSpPr>
          <p:cNvPr id="12" name="Rectangle 11"/>
          <p:cNvSpPr/>
          <p:nvPr/>
        </p:nvSpPr>
        <p:spPr>
          <a:xfrm>
            <a:off x="6038850" y="6048375"/>
            <a:ext cx="3209926" cy="646331"/>
          </a:xfrm>
          <a:prstGeom prst="rect">
            <a:avLst/>
          </a:prstGeom>
        </p:spPr>
        <p:txBody>
          <a:bodyPr wrap="square">
            <a:spAutoFit/>
          </a:bodyPr>
          <a:lstStyle/>
          <a:p>
            <a:r>
              <a:rPr lang="en-US" sz="1200" dirty="0" smtClean="0"/>
              <a:t>Cocco, R., Fullmer, W.D., Liu, P., Hrenya, C.M., CFD-DEM: Modeling the small to understand the large (submitted). Chem. Eng. </a:t>
            </a:r>
            <a:r>
              <a:rPr lang="en-US" sz="1200" dirty="0" err="1" smtClean="0"/>
              <a:t>Prog</a:t>
            </a:r>
            <a:r>
              <a:rPr lang="en-US" sz="1200" dirty="0" smtClean="0"/>
              <a:t>.</a:t>
            </a:r>
            <a:endParaRPr lang="en-US" sz="1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4" name="Slide Number Placeholder 3"/>
          <p:cNvSpPr>
            <a:spLocks noGrp="1"/>
          </p:cNvSpPr>
          <p:nvPr>
            <p:ph type="sldNum" sz="quarter" idx="11"/>
          </p:nvPr>
        </p:nvSpPr>
        <p:spPr/>
        <p:txBody>
          <a:bodyPr/>
          <a:lstStyle/>
          <a:p>
            <a:pPr>
              <a:defRPr/>
            </a:pPr>
            <a:fld id="{EE1947F7-0D9A-4147-921B-FB64938FD14A}" type="slidenum">
              <a:rPr lang="en-US" smtClean="0"/>
              <a:pPr>
                <a:defRPr/>
              </a:pPr>
              <a:t>7</a:t>
            </a:fld>
            <a:endParaRPr lang="en-US"/>
          </a:p>
        </p:txBody>
      </p:sp>
      <p:sp>
        <p:nvSpPr>
          <p:cNvPr id="5" name="TextBox 4"/>
          <p:cNvSpPr txBox="1"/>
          <p:nvPr/>
        </p:nvSpPr>
        <p:spPr>
          <a:xfrm>
            <a:off x="730724" y="1193224"/>
            <a:ext cx="7917975" cy="2308324"/>
          </a:xfrm>
          <a:prstGeom prst="rect">
            <a:avLst/>
          </a:prstGeom>
          <a:noFill/>
        </p:spPr>
        <p:txBody>
          <a:bodyPr wrap="square" rtlCol="0">
            <a:spAutoFit/>
          </a:bodyPr>
          <a:lstStyle/>
          <a:p>
            <a:r>
              <a:rPr lang="en-US" sz="2400" dirty="0" smtClean="0">
                <a:solidFill>
                  <a:srgbClr val="FF0000"/>
                </a:solidFill>
              </a:rPr>
              <a:t>Objective: MFIX-DEM toward industrially relevant problems</a:t>
            </a:r>
          </a:p>
          <a:p>
            <a:pPr indent="283464">
              <a:buFont typeface="Arial" pitchFamily="34" charset="0"/>
              <a:buChar char="•"/>
            </a:pPr>
            <a:endParaRPr lang="en-US" sz="2400" dirty="0" smtClean="0"/>
          </a:p>
          <a:p>
            <a:pPr lvl="0" indent="283464">
              <a:buFont typeface="Arial" pitchFamily="34" charset="0"/>
              <a:buChar char="•"/>
            </a:pPr>
            <a:r>
              <a:rPr lang="en-US" sz="2400" dirty="0" smtClean="0">
                <a:solidFill>
                  <a:srgbClr val="B2B2B2"/>
                </a:solidFill>
              </a:rPr>
              <a:t>Industrial Survey</a:t>
            </a:r>
          </a:p>
          <a:p>
            <a:pPr lvl="0" indent="283464">
              <a:buFont typeface="Arial" pitchFamily="34" charset="0"/>
              <a:buChar char="•"/>
            </a:pPr>
            <a:r>
              <a:rPr lang="en-US" sz="2400" b="1" dirty="0" smtClean="0"/>
              <a:t>Define Benchmark Cases</a:t>
            </a:r>
          </a:p>
          <a:p>
            <a:pPr lvl="0" indent="283464">
              <a:buFont typeface="Arial" pitchFamily="34" charset="0"/>
              <a:buChar char="•"/>
            </a:pPr>
            <a:r>
              <a:rPr lang="en-US" sz="2400" dirty="0" smtClean="0">
                <a:solidFill>
                  <a:srgbClr val="B2B2B2"/>
                </a:solidFill>
              </a:rPr>
              <a:t>Profiling Benchmark Cases</a:t>
            </a:r>
          </a:p>
          <a:p>
            <a:pPr lvl="0" indent="283464">
              <a:buFont typeface="Arial" pitchFamily="34" charset="0"/>
              <a:buChar char="•"/>
            </a:pPr>
            <a:r>
              <a:rPr lang="en-US" sz="2400" dirty="0" smtClean="0">
                <a:solidFill>
                  <a:srgbClr val="B2B2B2"/>
                </a:solidFill>
              </a:rPr>
              <a:t>Preliminary Results</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marL="342900" indent="-342900"/>
            <a:r>
              <a:rPr lang="en-US" altLang="en-US" dirty="0" smtClean="0"/>
              <a:t>Profiling MFIX-DEM: Benchmark cases </a:t>
            </a:r>
          </a:p>
        </p:txBody>
      </p:sp>
      <p:sp>
        <p:nvSpPr>
          <p:cNvPr id="32770" name="Content Placeholder 2"/>
          <p:cNvSpPr txBox="1">
            <a:spLocks/>
          </p:cNvSpPr>
          <p:nvPr/>
        </p:nvSpPr>
        <p:spPr bwMode="auto">
          <a:xfrm>
            <a:off x="606533" y="4706294"/>
            <a:ext cx="2822494" cy="425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457200" indent="-457200">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indent="-4572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pPr algn="ctr">
              <a:spcBef>
                <a:spcPts val="600"/>
              </a:spcBef>
            </a:pPr>
            <a:r>
              <a:rPr lang="en-US" altLang="en-US" sz="1800" b="1" dirty="0" smtClean="0">
                <a:solidFill>
                  <a:schemeClr val="tx1"/>
                </a:solidFill>
              </a:rPr>
              <a:t>Settling</a:t>
            </a:r>
          </a:p>
        </p:txBody>
      </p:sp>
      <p:pic>
        <p:nvPicPr>
          <p:cNvPr id="3" name="settle_np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42458" y="2067715"/>
            <a:ext cx="2560320" cy="2560320"/>
          </a:xfrm>
          <a:prstGeom prst="rect">
            <a:avLst/>
          </a:prstGeom>
        </p:spPr>
      </p:pic>
      <p:sp>
        <p:nvSpPr>
          <p:cNvPr id="7" name="Slide Number Placeholder 3"/>
          <p:cNvSpPr>
            <a:spLocks noGrp="1"/>
          </p:cNvSpPr>
          <p:nvPr>
            <p:ph type="sldNum" sz="quarter" idx="11"/>
          </p:nvPr>
        </p:nvSpPr>
        <p:spPr>
          <a:xfrm>
            <a:off x="7162800" y="6477000"/>
            <a:ext cx="1905000" cy="304800"/>
          </a:xfrm>
        </p:spPr>
        <p:txBody>
          <a:bodyPr/>
          <a:lstStyle/>
          <a:p>
            <a:pPr>
              <a:defRPr/>
            </a:pPr>
            <a:fld id="{EE1947F7-0D9A-4147-921B-FB64938FD14A}" type="slidenum">
              <a:rPr lang="en-US" smtClean="0"/>
              <a:pPr>
                <a:defRPr/>
              </a:pPr>
              <a:t>8</a:t>
            </a:fld>
            <a:endParaRPr lang="en-US" dirty="0"/>
          </a:p>
        </p:txBody>
      </p:sp>
      <p:sp>
        <p:nvSpPr>
          <p:cNvPr id="16" name="Content Placeholder 2"/>
          <p:cNvSpPr>
            <a:spLocks noGrp="1"/>
          </p:cNvSpPr>
          <p:nvPr>
            <p:ph idx="1"/>
          </p:nvPr>
        </p:nvSpPr>
        <p:spPr>
          <a:xfrm>
            <a:off x="3076292" y="5131827"/>
            <a:ext cx="3434402" cy="447472"/>
          </a:xfrm>
          <a:ln>
            <a:solidFill>
              <a:srgbClr val="FF0000"/>
            </a:solidFill>
          </a:ln>
        </p:spPr>
        <p:txBody>
          <a:bodyPr/>
          <a:lstStyle/>
          <a:p>
            <a:pPr lvl="1" indent="0" algn="ctr">
              <a:spcBef>
                <a:spcPts val="0"/>
              </a:spcBef>
              <a:buNone/>
            </a:pPr>
            <a:r>
              <a:rPr lang="en-US" altLang="en-US" sz="2000" dirty="0" smtClean="0">
                <a:solidFill>
                  <a:srgbClr val="FF0000"/>
                </a:solidFill>
              </a:rPr>
              <a:t>Dense, enduring contacts</a:t>
            </a:r>
            <a:endParaRPr lang="en-US" altLang="en-US" sz="800" dirty="0" smtClean="0"/>
          </a:p>
        </p:txBody>
      </p:sp>
      <p:pic>
        <p:nvPicPr>
          <p:cNvPr id="9" name="sqt_mono_np1_eighth">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513333" y="2067715"/>
            <a:ext cx="2560320" cy="2560320"/>
          </a:xfrm>
          <a:prstGeom prst="rect">
            <a:avLst/>
          </a:prstGeom>
        </p:spPr>
      </p:pic>
      <p:pic>
        <p:nvPicPr>
          <p:cNvPr id="14" name="fluidized_bed_np16">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6343630" y="2067715"/>
            <a:ext cx="1860605" cy="2560320"/>
          </a:xfrm>
          <a:prstGeom prst="rect">
            <a:avLst/>
          </a:prstGeom>
        </p:spPr>
      </p:pic>
      <p:sp>
        <p:nvSpPr>
          <p:cNvPr id="19" name="Content Placeholder 2"/>
          <p:cNvSpPr txBox="1">
            <a:spLocks/>
          </p:cNvSpPr>
          <p:nvPr/>
        </p:nvSpPr>
        <p:spPr bwMode="auto">
          <a:xfrm>
            <a:off x="8123238" y="2240216"/>
            <a:ext cx="877887" cy="369888"/>
          </a:xfrm>
          <a:prstGeom prst="rect">
            <a:avLst/>
          </a:prstGeom>
          <a:noFill/>
          <a:ln>
            <a:noFill/>
          </a:ln>
          <a:extLst/>
        </p:spPr>
        <p:txBody>
          <a:bodyPr/>
          <a:lstStyle/>
          <a:p>
            <a:pPr algn="ctr">
              <a:spcBef>
                <a:spcPct val="20000"/>
              </a:spcBef>
              <a:defRPr/>
            </a:pPr>
            <a:r>
              <a:rPr lang="en-US" sz="1400" i="1" kern="0" dirty="0">
                <a:solidFill>
                  <a:schemeClr val="tx1"/>
                </a:solidFill>
                <a:latin typeface="+mn-lt"/>
              </a:rPr>
              <a:t>v</a:t>
            </a:r>
            <a:r>
              <a:rPr lang="en-US" sz="1400" kern="0" dirty="0">
                <a:solidFill>
                  <a:schemeClr val="tx1"/>
                </a:solidFill>
                <a:latin typeface="+mn-lt"/>
              </a:rPr>
              <a:t> (cm/s)</a:t>
            </a:r>
          </a:p>
        </p:txBody>
      </p:sp>
      <p:pic>
        <p:nvPicPr>
          <p:cNvPr id="20" name="Picture 19" descr="v_legend.wmf"/>
          <p:cNvPicPr>
            <a:picLocks noChangeAspect="1"/>
          </p:cNvPicPr>
          <p:nvPr/>
        </p:nvPicPr>
        <p:blipFill>
          <a:blip r:embed="rId12" cstate="email">
            <a:extLst>
              <a:ext uri="{28A0092B-C50C-407E-A947-70E740481C1C}">
                <a14:useLocalDpi xmlns:a14="http://schemas.microsoft.com/office/drawing/2010/main" val="0"/>
              </a:ext>
            </a:extLst>
          </a:blip>
          <a:srcRect l="48067" t="30145" r="26036" b="35507"/>
          <a:stretch>
            <a:fillRect/>
          </a:stretch>
        </p:blipFill>
        <p:spPr bwMode="auto">
          <a:xfrm>
            <a:off x="8251995" y="2570869"/>
            <a:ext cx="485775" cy="171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Content Placeholder 2"/>
          <p:cNvSpPr txBox="1">
            <a:spLocks/>
          </p:cNvSpPr>
          <p:nvPr/>
        </p:nvSpPr>
        <p:spPr bwMode="auto">
          <a:xfrm>
            <a:off x="3382246" y="4706293"/>
            <a:ext cx="2822494" cy="425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457200" indent="-457200">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indent="-4572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pPr algn="ctr">
              <a:spcBef>
                <a:spcPts val="600"/>
              </a:spcBef>
            </a:pPr>
            <a:r>
              <a:rPr lang="en-US" altLang="en-US" sz="1800" b="1" dirty="0" smtClean="0">
                <a:solidFill>
                  <a:schemeClr val="tx1"/>
                </a:solidFill>
              </a:rPr>
              <a:t>Square tumbler</a:t>
            </a:r>
          </a:p>
        </p:txBody>
      </p:sp>
      <p:sp>
        <p:nvSpPr>
          <p:cNvPr id="17" name="Content Placeholder 2"/>
          <p:cNvSpPr txBox="1">
            <a:spLocks/>
          </p:cNvSpPr>
          <p:nvPr/>
        </p:nvSpPr>
        <p:spPr bwMode="auto">
          <a:xfrm>
            <a:off x="5862685" y="4706208"/>
            <a:ext cx="2822494" cy="425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457200" indent="-457200">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indent="-4572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pPr algn="ctr">
              <a:spcBef>
                <a:spcPts val="600"/>
              </a:spcBef>
            </a:pPr>
            <a:r>
              <a:rPr lang="en-US" altLang="en-US" sz="1800" b="1" dirty="0" smtClean="0">
                <a:solidFill>
                  <a:schemeClr val="tx1"/>
                </a:solidFill>
              </a:rPr>
              <a:t>Fluidized bed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500" fill="hold"/>
                                        <p:tgtEl>
                                          <p:spTgt spid="9"/>
                                        </p:tgtEl>
                                      </p:cBhvr>
                                    </p:cmd>
                                  </p:childTnLst>
                                </p:cTn>
                              </p:par>
                              <p:par>
                                <p:cTn id="7" presetID="1" presetClass="mediacall" presetSubtype="0" fill="hold" nodeType="withEffect">
                                  <p:stCondLst>
                                    <p:cond delay="0"/>
                                  </p:stCondLst>
                                  <p:childTnLst>
                                    <p:cmd type="call" cmd="playFrom(0.0)">
                                      <p:cBhvr>
                                        <p:cTn id="8" dur="4333" fill="hold"/>
                                        <p:tgtEl>
                                          <p:spTgt spid="3"/>
                                        </p:tgtEl>
                                      </p:cBhvr>
                                    </p:cmd>
                                  </p:childTnLst>
                                </p:cTn>
                              </p:par>
                              <p:par>
                                <p:cTn id="9" presetID="1" presetClass="mediacall" presetSubtype="0" fill="hold" nodeType="withEffect">
                                  <p:stCondLst>
                                    <p:cond delay="0"/>
                                  </p:stCondLst>
                                  <p:childTnLst>
                                    <p:cmd type="call" cmd="playFrom(0.0)">
                                      <p:cBhvr>
                                        <p:cTn id="10" dur="1666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Next" delay="0">
                      <p:tgtEl>
                        <p:sldTgt/>
                      </p:tgtEl>
                    </p:cond>
                    <p:cond evt="onPrev" delay="0">
                      <p:tgtEl>
                        <p:sldTgt/>
                      </p:tgtEl>
                    </p:cond>
                  </p:end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with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p:cTn id="17" repeatCount="indefinite" fill="hold" display="0">
                  <p:stCondLst>
                    <p:cond delay="indefinite"/>
                  </p:stCondLst>
                  <p:endCondLst>
                    <p:cond evt="onNext" delay="0">
                      <p:tgtEl>
                        <p:sldTgt/>
                      </p:tgtEl>
                    </p:cond>
                    <p:cond evt="onPrev" delay="0">
                      <p:tgtEl>
                        <p:sldTgt/>
                      </p:tgtEl>
                    </p:cond>
                  </p:end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withEffect">
                                  <p:stCondLst>
                                    <p:cond delay="0"/>
                                  </p:stCondLst>
                                  <p:childTnLst>
                                    <p:cmd type="call" cmd="togglePause">
                                      <p:cBhvr>
                                        <p:cTn id="27" dur="1" fill="hold"/>
                                        <p:tgtEl>
                                          <p:spTgt spid="14"/>
                                        </p:tgtEl>
                                      </p:cBhvr>
                                    </p:cmd>
                                  </p:childTnLst>
                                </p:cTn>
                              </p:par>
                            </p:childTnLst>
                          </p:cTn>
                        </p:par>
                      </p:childTnLst>
                    </p:cTn>
                  </p:par>
                </p:childTnLst>
              </p:cTn>
              <p:nextCondLst>
                <p:cond evt="onClick" delay="0">
                  <p:tgtEl>
                    <p:spTgt spid="14"/>
                  </p:tgtEl>
                </p:cond>
              </p:nextCondLst>
            </p:seq>
            <p:video>
              <p:cMediaNode>
                <p:cTn id="28" repeatCount="indefinite" fill="hold" display="0">
                  <p:stCondLst>
                    <p:cond delay="indefinite"/>
                  </p:stCondLst>
                  <p:endCondLst>
                    <p:cond evt="onNext" delay="0">
                      <p:tgtEl>
                        <p:sldTgt/>
                      </p:tgtEl>
                    </p:cond>
                    <p:cond evt="onPrev" delay="0">
                      <p:tgtEl>
                        <p:sldTgt/>
                      </p:tgtEl>
                    </p:cond>
                  </p:endCondLst>
                </p:cTn>
                <p:tgtEl>
                  <p:spTgt spid="1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Profiling MFIX-DEM: Benchmark cases </a:t>
            </a:r>
            <a:endParaRPr lang="en-US" dirty="0"/>
          </a:p>
        </p:txBody>
      </p:sp>
      <p:sp>
        <p:nvSpPr>
          <p:cNvPr id="4" name="Slide Number Placeholder 3"/>
          <p:cNvSpPr>
            <a:spLocks noGrp="1"/>
          </p:cNvSpPr>
          <p:nvPr>
            <p:ph type="sldNum" sz="quarter" idx="11"/>
          </p:nvPr>
        </p:nvSpPr>
        <p:spPr/>
        <p:txBody>
          <a:bodyPr/>
          <a:lstStyle/>
          <a:p>
            <a:pPr>
              <a:defRPr/>
            </a:pPr>
            <a:fld id="{EE1947F7-0D9A-4147-921B-FB64938FD14A}" type="slidenum">
              <a:rPr lang="en-US" smtClean="0"/>
              <a:pPr>
                <a:defRPr/>
              </a:pPr>
              <a:t>9</a:t>
            </a:fld>
            <a:endParaRPr lang="en-US" dirty="0"/>
          </a:p>
        </p:txBody>
      </p:sp>
      <p:sp>
        <p:nvSpPr>
          <p:cNvPr id="8" name="Content Placeholder 2"/>
          <p:cNvSpPr txBox="1">
            <a:spLocks/>
          </p:cNvSpPr>
          <p:nvPr/>
        </p:nvSpPr>
        <p:spPr bwMode="auto">
          <a:xfrm>
            <a:off x="6930426" y="1160900"/>
            <a:ext cx="876300" cy="369888"/>
          </a:xfrm>
          <a:prstGeom prst="rect">
            <a:avLst/>
          </a:prstGeom>
          <a:noFill/>
          <a:ln>
            <a:noFill/>
          </a:ln>
          <a:extLst/>
        </p:spPr>
        <p:txBody>
          <a:bodyPr/>
          <a:lstStyle/>
          <a:p>
            <a:pPr algn="ctr">
              <a:spcBef>
                <a:spcPct val="20000"/>
              </a:spcBef>
              <a:defRPr/>
            </a:pPr>
            <a:r>
              <a:rPr lang="en-US" sz="1400" i="1" kern="0" dirty="0">
                <a:solidFill>
                  <a:schemeClr val="tx1"/>
                </a:solidFill>
                <a:latin typeface="+mn-lt"/>
              </a:rPr>
              <a:t>v</a:t>
            </a:r>
            <a:r>
              <a:rPr lang="en-US" sz="1400" kern="0" dirty="0">
                <a:solidFill>
                  <a:schemeClr val="tx1"/>
                </a:solidFill>
                <a:latin typeface="+mn-lt"/>
              </a:rPr>
              <a:t> (cm/s)</a:t>
            </a:r>
          </a:p>
        </p:txBody>
      </p:sp>
      <p:pic>
        <p:nvPicPr>
          <p:cNvPr id="9" name="Picture 6" descr="np4_riser_legend.wmf"/>
          <p:cNvPicPr>
            <a:picLocks noChangeAspect="1"/>
          </p:cNvPicPr>
          <p:nvPr/>
        </p:nvPicPr>
        <p:blipFill>
          <a:blip r:embed="rId8" cstate="email">
            <a:extLst>
              <a:ext uri="{28A0092B-C50C-407E-A947-70E740481C1C}">
                <a14:useLocalDpi xmlns:a14="http://schemas.microsoft.com/office/drawing/2010/main" val="0"/>
              </a:ext>
            </a:extLst>
          </a:blip>
          <a:srcRect l="81773" t="22675" r="5894" b="45808"/>
          <a:stretch>
            <a:fillRect/>
          </a:stretch>
        </p:blipFill>
        <p:spPr bwMode="auto">
          <a:xfrm>
            <a:off x="7049285" y="1434498"/>
            <a:ext cx="499086" cy="1719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riser_np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579293" y="977037"/>
            <a:ext cx="1303511" cy="2622005"/>
          </a:xfrm>
          <a:prstGeom prst="rect">
            <a:avLst/>
          </a:prstGeom>
        </p:spPr>
      </p:pic>
      <p:sp>
        <p:nvSpPr>
          <p:cNvPr id="14" name="Content Placeholder 2"/>
          <p:cNvSpPr txBox="1">
            <a:spLocks/>
          </p:cNvSpPr>
          <p:nvPr/>
        </p:nvSpPr>
        <p:spPr bwMode="auto">
          <a:xfrm>
            <a:off x="1783596" y="3618414"/>
            <a:ext cx="2217705" cy="365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457200" indent="-457200">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indent="-4572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pPr algn="ctr">
              <a:spcBef>
                <a:spcPts val="600"/>
              </a:spcBef>
            </a:pPr>
            <a:r>
              <a:rPr lang="en-US" altLang="en-US" sz="1800" b="1" dirty="0" smtClean="0">
                <a:solidFill>
                  <a:schemeClr val="tx1"/>
                </a:solidFill>
              </a:rPr>
              <a:t>Homogeneous cooling</a:t>
            </a:r>
          </a:p>
          <a:p>
            <a:pPr marL="182880" indent="274320">
              <a:spcBef>
                <a:spcPts val="600"/>
              </a:spcBef>
              <a:buFont typeface="Arial" pitchFamily="34" charset="0"/>
              <a:buChar char="•"/>
            </a:pPr>
            <a:endParaRPr lang="en-US" altLang="en-US" sz="1800" dirty="0" smtClean="0">
              <a:solidFill>
                <a:schemeClr val="tx1"/>
              </a:solidFill>
            </a:endParaRPr>
          </a:p>
        </p:txBody>
      </p:sp>
      <p:pic>
        <p:nvPicPr>
          <p:cNvPr id="22" name="ramp_1z.avi">
            <a:hlinkClick r:id="" action="ppaction://media"/>
          </p:cNvPr>
          <p:cNvPicPr>
            <a:picLocks noChangeAspect="1"/>
          </p:cNvPicPr>
          <p:nvPr>
            <a:videoFile r:link="rId4"/>
            <p:extLst>
              <p:ext uri="{DAA4B4D4-6D71-4841-9C94-3DE7FCFB9230}">
                <p14:media xmlns:p14="http://schemas.microsoft.com/office/powerpoint/2010/main" r:link="rId3"/>
              </p:ext>
            </p:extLst>
          </p:nvPr>
        </p:nvPicPr>
        <p:blipFill>
          <a:blip r:embed="rId10" cstate="print"/>
          <a:stretch>
            <a:fillRect/>
          </a:stretch>
        </p:blipFill>
        <p:spPr>
          <a:xfrm>
            <a:off x="526402" y="4113325"/>
            <a:ext cx="6001966" cy="1802639"/>
          </a:xfrm>
          <a:prstGeom prst="rect">
            <a:avLst/>
          </a:prstGeom>
        </p:spPr>
      </p:pic>
      <p:pic>
        <p:nvPicPr>
          <p:cNvPr id="506883" name="Picture 3" descr="legend"/>
          <p:cNvPicPr>
            <a:picLocks noChangeAspect="1" noChangeArrowheads="1"/>
          </p:cNvPicPr>
          <p:nvPr/>
        </p:nvPicPr>
        <p:blipFill>
          <a:blip r:embed="rId11" cstate="print"/>
          <a:srcRect l="77448" t="20226" r="5191" b="71419"/>
          <a:stretch>
            <a:fillRect/>
          </a:stretch>
        </p:blipFill>
        <p:spPr bwMode="auto">
          <a:xfrm>
            <a:off x="1818118" y="5967685"/>
            <a:ext cx="3173018" cy="380055"/>
          </a:xfrm>
          <a:prstGeom prst="rect">
            <a:avLst/>
          </a:prstGeom>
          <a:noFill/>
        </p:spPr>
      </p:pic>
      <p:sp>
        <p:nvSpPr>
          <p:cNvPr id="27" name="Content Placeholder 2"/>
          <p:cNvSpPr txBox="1">
            <a:spLocks/>
          </p:cNvSpPr>
          <p:nvPr/>
        </p:nvSpPr>
        <p:spPr bwMode="auto">
          <a:xfrm>
            <a:off x="1075123" y="6036595"/>
            <a:ext cx="877887" cy="369888"/>
          </a:xfrm>
          <a:prstGeom prst="rect">
            <a:avLst/>
          </a:prstGeom>
          <a:noFill/>
          <a:ln>
            <a:noFill/>
          </a:ln>
          <a:extLst/>
        </p:spPr>
        <p:txBody>
          <a:bodyPr/>
          <a:lstStyle/>
          <a:p>
            <a:pPr algn="ctr">
              <a:spcBef>
                <a:spcPct val="20000"/>
              </a:spcBef>
              <a:defRPr/>
            </a:pPr>
            <a:r>
              <a:rPr lang="en-US" sz="1400" i="1" kern="0" dirty="0">
                <a:solidFill>
                  <a:schemeClr val="tx1"/>
                </a:solidFill>
                <a:latin typeface="+mn-lt"/>
              </a:rPr>
              <a:t>v</a:t>
            </a:r>
            <a:r>
              <a:rPr lang="en-US" sz="1400" kern="0" dirty="0">
                <a:solidFill>
                  <a:schemeClr val="tx1"/>
                </a:solidFill>
                <a:latin typeface="+mn-lt"/>
              </a:rPr>
              <a:t> (cm/s)</a:t>
            </a:r>
          </a:p>
        </p:txBody>
      </p:sp>
      <p:pic>
        <p:nvPicPr>
          <p:cNvPr id="25" name="hcs_np1">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1612289" y="1008242"/>
            <a:ext cx="2560320" cy="2560320"/>
          </a:xfrm>
          <a:prstGeom prst="rect">
            <a:avLst/>
          </a:prstGeom>
        </p:spPr>
      </p:pic>
      <p:sp>
        <p:nvSpPr>
          <p:cNvPr id="31" name="Content Placeholder 2"/>
          <p:cNvSpPr>
            <a:spLocks noGrp="1"/>
          </p:cNvSpPr>
          <p:nvPr>
            <p:ph idx="1"/>
          </p:nvPr>
        </p:nvSpPr>
        <p:spPr>
          <a:xfrm>
            <a:off x="6699100" y="4556507"/>
            <a:ext cx="2292500" cy="975613"/>
          </a:xfrm>
          <a:ln>
            <a:solidFill>
              <a:srgbClr val="FF0000"/>
            </a:solidFill>
          </a:ln>
        </p:spPr>
        <p:txBody>
          <a:bodyPr/>
          <a:lstStyle/>
          <a:p>
            <a:pPr lvl="1" algn="ctr">
              <a:spcBef>
                <a:spcPts val="0"/>
              </a:spcBef>
              <a:buNone/>
            </a:pPr>
            <a:r>
              <a:rPr lang="en-US" altLang="en-US" sz="2000" dirty="0" smtClean="0">
                <a:solidFill>
                  <a:srgbClr val="FF0000"/>
                </a:solidFill>
              </a:rPr>
              <a:t>Dilute, nearly instantaneous collision</a:t>
            </a:r>
            <a:endParaRPr lang="en-US" altLang="en-US" sz="800" dirty="0" smtClean="0"/>
          </a:p>
        </p:txBody>
      </p:sp>
      <p:cxnSp>
        <p:nvCxnSpPr>
          <p:cNvPr id="32" name="AutoShape 9"/>
          <p:cNvCxnSpPr>
            <a:cxnSpLocks noChangeShapeType="1"/>
          </p:cNvCxnSpPr>
          <p:nvPr/>
        </p:nvCxnSpPr>
        <p:spPr bwMode="auto">
          <a:xfrm>
            <a:off x="262860" y="6005798"/>
            <a:ext cx="878317" cy="635"/>
          </a:xfrm>
          <a:prstGeom prst="straightConnector1">
            <a:avLst/>
          </a:prstGeom>
          <a:noFill/>
          <a:ln w="9525">
            <a:solidFill>
              <a:srgbClr val="000000"/>
            </a:solidFill>
            <a:prstDash val="dash"/>
            <a:round/>
            <a:headEnd/>
            <a:tailEnd/>
          </a:ln>
        </p:spPr>
      </p:cxnSp>
      <p:cxnSp>
        <p:nvCxnSpPr>
          <p:cNvPr id="33" name="AutoShape 10"/>
          <p:cNvCxnSpPr>
            <a:cxnSpLocks noChangeShapeType="1"/>
          </p:cNvCxnSpPr>
          <p:nvPr/>
        </p:nvCxnSpPr>
        <p:spPr bwMode="auto">
          <a:xfrm>
            <a:off x="670581" y="6008339"/>
            <a:ext cx="274355" cy="274414"/>
          </a:xfrm>
          <a:prstGeom prst="straightConnector1">
            <a:avLst/>
          </a:prstGeom>
          <a:noFill/>
          <a:ln w="9525">
            <a:solidFill>
              <a:srgbClr val="000000"/>
            </a:solidFill>
            <a:round/>
            <a:headEnd/>
            <a:tailEnd type="triangle" w="med" len="med"/>
          </a:ln>
        </p:spPr>
      </p:cxnSp>
      <p:sp>
        <p:nvSpPr>
          <p:cNvPr id="34" name="Text Box 13"/>
          <p:cNvSpPr txBox="1">
            <a:spLocks noChangeArrowheads="1"/>
          </p:cNvSpPr>
          <p:nvPr/>
        </p:nvSpPr>
        <p:spPr bwMode="auto">
          <a:xfrm>
            <a:off x="398487" y="6060864"/>
            <a:ext cx="741194" cy="2324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0" b="0" i="1" u="none" strike="noStrike" cap="none" normalizeH="0" baseline="0" dirty="0" smtClean="0">
                <a:ln>
                  <a:noFill/>
                </a:ln>
                <a:solidFill>
                  <a:srgbClr val="000000"/>
                </a:solidFill>
                <a:effectLst/>
                <a:latin typeface="MS PGothic" pitchFamily="34" charset="-128"/>
                <a:ea typeface="MS PGothic" pitchFamily="34" charset="-128"/>
                <a:cs typeface="Arial" pitchFamily="34" charset="0"/>
                <a:sym typeface="Symbol" pitchFamily="18" charset="2"/>
              </a:rPr>
              <a:t></a:t>
            </a:r>
            <a:r>
              <a:rPr kumimoji="0" lang="en-US" altLang="zh-CN" sz="1000" b="0" i="1" u="none" strike="noStrike" cap="none" normalizeH="0" baseline="0" dirty="0" smtClean="0">
                <a:ln>
                  <a:noFill/>
                </a:ln>
                <a:solidFill>
                  <a:srgbClr val="000000"/>
                </a:solidFill>
                <a:effectLst/>
                <a:latin typeface="Calibri" pitchFamily="34" charset="0"/>
                <a:ea typeface="MS PGothic" pitchFamily="34" charset="-128"/>
                <a:cs typeface="Arial" pitchFamily="34" charset="0"/>
              </a:rPr>
              <a:t> </a:t>
            </a:r>
            <a:r>
              <a:rPr kumimoji="0" lang="en-US" altLang="zh-CN" sz="1000" b="0" u="none" strike="noStrike" cap="none" normalizeH="0" baseline="0" dirty="0" smtClean="0">
                <a:ln>
                  <a:noFill/>
                </a:ln>
                <a:solidFill>
                  <a:srgbClr val="000000"/>
                </a:solidFill>
                <a:effectLst/>
                <a:latin typeface="Calibri" pitchFamily="34" charset="0"/>
                <a:ea typeface="MS PGothic" pitchFamily="34" charset="-128"/>
                <a:cs typeface="Arial" pitchFamily="34" charset="0"/>
              </a:rPr>
              <a:t>=</a:t>
            </a:r>
            <a:r>
              <a:rPr kumimoji="0" lang="en-US" altLang="zh-CN" sz="1000" b="0" i="1" u="none" strike="noStrike" cap="none" normalizeH="0" baseline="0" dirty="0" smtClean="0">
                <a:ln>
                  <a:noFill/>
                </a:ln>
                <a:solidFill>
                  <a:srgbClr val="000000"/>
                </a:solidFill>
                <a:effectLst/>
                <a:latin typeface="Calibri" pitchFamily="34" charset="0"/>
                <a:ea typeface="MS PGothic" pitchFamily="34" charset="-128"/>
                <a:cs typeface="Arial" pitchFamily="34" charset="0"/>
              </a:rPr>
              <a:t> </a:t>
            </a:r>
            <a:r>
              <a:rPr kumimoji="0" lang="en-US" altLang="zh-CN" sz="1000" b="0" i="0" u="none" strike="noStrike" cap="none" normalizeH="0" baseline="0" dirty="0" smtClean="0">
                <a:ln>
                  <a:noFill/>
                </a:ln>
                <a:solidFill>
                  <a:srgbClr val="000000"/>
                </a:solidFill>
                <a:effectLst/>
                <a:latin typeface="Calibri" pitchFamily="34" charset="0"/>
                <a:ea typeface="MS PGothic" pitchFamily="34" charset="-128"/>
                <a:cs typeface="Arial" pitchFamily="34" charset="0"/>
              </a:rPr>
              <a:t>45°</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 name="Text Box 14"/>
          <p:cNvSpPr txBox="1">
            <a:spLocks noChangeArrowheads="1"/>
          </p:cNvSpPr>
          <p:nvPr/>
        </p:nvSpPr>
        <p:spPr bwMode="auto">
          <a:xfrm>
            <a:off x="869362" y="6184929"/>
            <a:ext cx="243236" cy="2610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1000" b="1" i="1" u="none" strike="noStrike" cap="none" normalizeH="0" baseline="0" smtClean="0">
                <a:ln>
                  <a:noFill/>
                </a:ln>
                <a:solidFill>
                  <a:srgbClr val="000000"/>
                </a:solidFill>
                <a:effectLst/>
                <a:latin typeface="Times New Roman" pitchFamily="18" charset="0"/>
                <a:ea typeface="MS PGothic" pitchFamily="34" charset="-128"/>
                <a:cs typeface="Arial" pitchFamily="34" charset="0"/>
              </a:rPr>
              <a:t>g</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6" name="Arc 15"/>
          <p:cNvSpPr>
            <a:spLocks/>
          </p:cNvSpPr>
          <p:nvPr/>
        </p:nvSpPr>
        <p:spPr bwMode="auto">
          <a:xfrm rot="12465635" flipH="1">
            <a:off x="644081" y="6034210"/>
            <a:ext cx="90181" cy="81943"/>
          </a:xfrm>
          <a:custGeom>
            <a:avLst/>
            <a:gdLst>
              <a:gd name="T0" fmla="*/ 38860 w 21396"/>
              <a:gd name="T1" fmla="*/ 0 h 19533"/>
              <a:gd name="T2" fmla="*/ 90170 w 21396"/>
              <a:gd name="T3" fmla="*/ 69510 h 19533"/>
              <a:gd name="T4" fmla="*/ 0 w 21396"/>
              <a:gd name="T5" fmla="*/ 81915 h 19533"/>
              <a:gd name="T6" fmla="*/ 0 60000 65536"/>
              <a:gd name="T7" fmla="*/ 0 60000 65536"/>
              <a:gd name="T8" fmla="*/ 0 60000 65536"/>
            </a:gdLst>
            <a:ahLst/>
            <a:cxnLst>
              <a:cxn ang="T6">
                <a:pos x="T0" y="T1"/>
              </a:cxn>
              <a:cxn ang="T7">
                <a:pos x="T2" y="T3"/>
              </a:cxn>
              <a:cxn ang="T8">
                <a:pos x="T4" y="T5"/>
              </a:cxn>
            </a:cxnLst>
            <a:rect l="0" t="0" r="r" b="b"/>
            <a:pathLst>
              <a:path w="21396" h="19533" fill="none" extrusionOk="0">
                <a:moveTo>
                  <a:pt x="9220" y="0"/>
                </a:moveTo>
                <a:cubicBezTo>
                  <a:pt x="15818" y="3114"/>
                  <a:pt x="20397" y="9348"/>
                  <a:pt x="21396" y="16574"/>
                </a:cubicBezTo>
              </a:path>
              <a:path w="21396" h="19533" stroke="0" extrusionOk="0">
                <a:moveTo>
                  <a:pt x="9220" y="0"/>
                </a:moveTo>
                <a:cubicBezTo>
                  <a:pt x="15818" y="3114"/>
                  <a:pt x="20397" y="9348"/>
                  <a:pt x="21396" y="16574"/>
                </a:cubicBezTo>
                <a:lnTo>
                  <a:pt x="0" y="19533"/>
                </a:lnTo>
                <a:lnTo>
                  <a:pt x="9220" y="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37" name="Straight Connector 36"/>
          <p:cNvCxnSpPr/>
          <p:nvPr/>
        </p:nvCxnSpPr>
        <p:spPr>
          <a:xfrm>
            <a:off x="661847" y="6004973"/>
            <a:ext cx="0" cy="457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Content Placeholder 2"/>
          <p:cNvSpPr txBox="1">
            <a:spLocks/>
          </p:cNvSpPr>
          <p:nvPr/>
        </p:nvSpPr>
        <p:spPr bwMode="auto">
          <a:xfrm>
            <a:off x="5150871" y="3618414"/>
            <a:ext cx="2217705" cy="365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457200" indent="-457200">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indent="-4572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pPr algn="ctr">
              <a:spcBef>
                <a:spcPts val="600"/>
              </a:spcBef>
            </a:pPr>
            <a:r>
              <a:rPr lang="en-US" altLang="en-US" sz="1800" b="1" dirty="0" smtClean="0">
                <a:solidFill>
                  <a:schemeClr val="tx1"/>
                </a:solidFill>
              </a:rPr>
              <a:t>Riser flow</a:t>
            </a:r>
          </a:p>
          <a:p>
            <a:pPr marL="182880" indent="274320">
              <a:spcBef>
                <a:spcPts val="600"/>
              </a:spcBef>
              <a:buFont typeface="Arial" pitchFamily="34" charset="0"/>
              <a:buChar char="•"/>
            </a:pPr>
            <a:endParaRPr lang="en-US" altLang="en-US" sz="1800" dirty="0" smtClean="0">
              <a:solidFill>
                <a:schemeClr val="tx1"/>
              </a:solidFill>
            </a:endParaRPr>
          </a:p>
        </p:txBody>
      </p:sp>
      <p:sp>
        <p:nvSpPr>
          <p:cNvPr id="23" name="Content Placeholder 2"/>
          <p:cNvSpPr txBox="1">
            <a:spLocks/>
          </p:cNvSpPr>
          <p:nvPr/>
        </p:nvSpPr>
        <p:spPr bwMode="auto">
          <a:xfrm>
            <a:off x="4665099" y="5963025"/>
            <a:ext cx="2217705" cy="365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457200" indent="-457200">
              <a:defRPr sz="1000">
                <a:solidFill>
                  <a:schemeClr val="tx2"/>
                </a:solidFill>
                <a:latin typeface="Times New Roman" panose="02020603050405020304" pitchFamily="18" charset="0"/>
                <a:ea typeface="MS PGothic" panose="020B0600070205080204" pitchFamily="34" charset="-128"/>
              </a:defRPr>
            </a:lvl1pPr>
            <a:lvl2pPr marL="742950" indent="-285750">
              <a:defRPr sz="1000">
                <a:solidFill>
                  <a:schemeClr val="tx2"/>
                </a:solidFill>
                <a:latin typeface="Times New Roman" panose="02020603050405020304" pitchFamily="18" charset="0"/>
                <a:ea typeface="MS PGothic" panose="020B0600070205080204" pitchFamily="34" charset="-128"/>
              </a:defRPr>
            </a:lvl2pPr>
            <a:lvl3pPr indent="-457200">
              <a:defRPr sz="1000">
                <a:solidFill>
                  <a:schemeClr val="tx2"/>
                </a:solidFill>
                <a:latin typeface="Times New Roman" panose="02020603050405020304" pitchFamily="18" charset="0"/>
                <a:ea typeface="MS PGothic" panose="020B0600070205080204" pitchFamily="34" charset="-128"/>
              </a:defRPr>
            </a:lvl3pPr>
            <a:lvl4pPr marL="1600200" indent="-228600">
              <a:defRPr sz="1000">
                <a:solidFill>
                  <a:schemeClr val="tx2"/>
                </a:solidFill>
                <a:latin typeface="Times New Roman" panose="02020603050405020304" pitchFamily="18" charset="0"/>
                <a:ea typeface="MS PGothic" panose="020B0600070205080204" pitchFamily="34" charset="-128"/>
              </a:defRPr>
            </a:lvl4pPr>
            <a:lvl5pPr marL="2057400" indent="-228600">
              <a:defRPr sz="1000">
                <a:solidFill>
                  <a:schemeClr val="tx2"/>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000">
                <a:solidFill>
                  <a:schemeClr val="tx2"/>
                </a:solidFill>
                <a:latin typeface="Times New Roman" panose="02020603050405020304" pitchFamily="18" charset="0"/>
                <a:ea typeface="MS PGothic" panose="020B0600070205080204" pitchFamily="34" charset="-128"/>
              </a:defRPr>
            </a:lvl9pPr>
          </a:lstStyle>
          <a:p>
            <a:pPr algn="ctr">
              <a:spcBef>
                <a:spcPts val="600"/>
              </a:spcBef>
            </a:pPr>
            <a:r>
              <a:rPr lang="en-US" altLang="en-US" sz="1800" b="1" dirty="0" smtClean="0">
                <a:solidFill>
                  <a:schemeClr val="tx1"/>
                </a:solidFill>
              </a:rPr>
              <a:t>Ramp flow</a:t>
            </a:r>
          </a:p>
          <a:p>
            <a:pPr marL="182880" indent="274320">
              <a:spcBef>
                <a:spcPts val="600"/>
              </a:spcBef>
              <a:buFont typeface="Arial" pitchFamily="34" charset="0"/>
              <a:buChar char="•"/>
            </a:pPr>
            <a:endParaRPr lang="en-US" altLang="en-US" sz="1800" dirty="0" smtClean="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22"/>
                                        </p:tgtEl>
                                      </p:cBhvr>
                                    </p:cmd>
                                  </p:childTnLst>
                                </p:cTn>
                              </p:par>
                              <p:par>
                                <p:cTn id="7" presetID="1" presetClass="mediacall" presetSubtype="0" fill="hold" nodeType="withEffect">
                                  <p:stCondLst>
                                    <p:cond delay="0"/>
                                  </p:stCondLst>
                                  <p:childTnLst>
                                    <p:cmd type="call" cmd="playFrom(0.0)">
                                      <p:cBhvr>
                                        <p:cTn id="8" dur="33333" fill="hold"/>
                                        <p:tgtEl>
                                          <p:spTgt spid="10"/>
                                        </p:tgtEl>
                                      </p:cBhvr>
                                    </p:cmd>
                                  </p:childTnLst>
                                </p:cTn>
                              </p:par>
                              <p:par>
                                <p:cTn id="9" presetID="1" presetClass="mediacall" presetSubtype="0" fill="hold" nodeType="withEffect">
                                  <p:stCondLst>
                                    <p:cond delay="0"/>
                                  </p:stCondLst>
                                  <p:childTnLst>
                                    <p:cmd type="call" cmd="playFrom(0.0)">
                                      <p:cBhvr>
                                        <p:cTn id="10" dur="33416"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Next" delay="0">
                      <p:tgtEl>
                        <p:sldTgt/>
                      </p:tgtEl>
                    </p:cond>
                    <p:cond evt="onPrev" delay="0">
                      <p:tgtEl>
                        <p:sldTgt/>
                      </p:tgtEl>
                    </p:cond>
                  </p:endCondLst>
                </p:cTn>
                <p:tgtEl>
                  <p:spTgt spid="22"/>
                </p:tgtEl>
              </p:cMediaNode>
            </p:video>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withEffect">
                                  <p:stCondLst>
                                    <p:cond delay="0"/>
                                  </p:stCondLst>
                                  <p:childTnLst>
                                    <p:cmd type="call" cmd="togglePause">
                                      <p:cBhvr>
                                        <p:cTn id="16" dur="1" fill="hold"/>
                                        <p:tgtEl>
                                          <p:spTgt spid="22"/>
                                        </p:tgtEl>
                                      </p:cBhvr>
                                    </p:cmd>
                                  </p:childTnLst>
                                </p:cTn>
                              </p:par>
                            </p:childTnLst>
                          </p:cTn>
                        </p:par>
                      </p:childTnLst>
                    </p:cTn>
                  </p:par>
                </p:childTnLst>
              </p:cTn>
              <p:nextCondLst>
                <p:cond evt="onClick" delay="0">
                  <p:tgtEl>
                    <p:spTgt spid="22"/>
                  </p:tgtEl>
                </p:cond>
              </p:nextCondLst>
            </p:seq>
            <p:video>
              <p:cMediaNode>
                <p:cTn id="17" repeatCount="indefinite" fill="hold" display="0">
                  <p:stCondLst>
                    <p:cond delay="indefinite"/>
                  </p:stCondLst>
                  <p:endCondLst>
                    <p:cond evt="onNext" delay="0">
                      <p:tgtEl>
                        <p:sldTgt/>
                      </p:tgtEl>
                    </p:cond>
                    <p:cond evt="onPrev" delay="0">
                      <p:tgtEl>
                        <p:sldTgt/>
                      </p:tgtEl>
                    </p:cond>
                  </p:endCondLst>
                </p:cTn>
                <p:tgtEl>
                  <p:spTgt spid="10"/>
                </p:tgtEl>
              </p:cMediaNode>
            </p:vide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withEffect">
                                  <p:stCondLst>
                                    <p:cond delay="0"/>
                                  </p:stCondLst>
                                  <p:childTnLst>
                                    <p:cmd type="call" cmd="togglePause">
                                      <p:cBhvr>
                                        <p:cTn id="27" dur="1" fill="hold"/>
                                        <p:tgtEl>
                                          <p:spTgt spid="25"/>
                                        </p:tgtEl>
                                      </p:cBhvr>
                                    </p:cmd>
                                  </p:childTnLst>
                                </p:cTn>
                              </p:par>
                            </p:childTnLst>
                          </p:cTn>
                        </p:par>
                      </p:childTnLst>
                    </p:cTn>
                  </p:par>
                </p:childTnLst>
              </p:cTn>
              <p:nextCondLst>
                <p:cond evt="onClick" delay="0">
                  <p:tgtEl>
                    <p:spTgt spid="25"/>
                  </p:tgtEl>
                </p:cond>
              </p:nextCondLst>
            </p:seq>
            <p:video>
              <p:cMediaNode>
                <p:cTn id="28" repeatCount="indefinite" fill="hold" display="0">
                  <p:stCondLst>
                    <p:cond delay="indefinite"/>
                  </p:stCondLst>
                  <p:endCondLst>
                    <p:cond evt="onNext" delay="0">
                      <p:tgtEl>
                        <p:sldTgt/>
                      </p:tgtEl>
                    </p:cond>
                    <p:cond evt="onPrev" delay="0">
                      <p:tgtEl>
                        <p:sldTgt/>
                      </p:tgtEl>
                    </p:cond>
                  </p:endCondLst>
                </p:cTn>
                <p:tgtEl>
                  <p:spTgt spid="25"/>
                </p:tgtEl>
              </p:cMediaNode>
            </p:video>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C:\msoffice\Templates\Blank Presentation.pot</Template>
  <TotalTime>219772</TotalTime>
  <Words>2048</Words>
  <Application>Microsoft Office PowerPoint</Application>
  <PresentationFormat>On-screen Show (4:3)</PresentationFormat>
  <Paragraphs>509</Paragraphs>
  <Slides>29</Slides>
  <Notes>13</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MS PGothic</vt:lpstr>
      <vt:lpstr>Arial</vt:lpstr>
      <vt:lpstr>Calibri</vt:lpstr>
      <vt:lpstr>Symbol</vt:lpstr>
      <vt:lpstr>Times New Roman</vt:lpstr>
      <vt:lpstr>Wingdings</vt:lpstr>
      <vt:lpstr>Blank Presentation</vt:lpstr>
      <vt:lpstr>PowerPoint Presentation</vt:lpstr>
      <vt:lpstr>Team</vt:lpstr>
      <vt:lpstr>Motivation</vt:lpstr>
      <vt:lpstr>Outline</vt:lpstr>
      <vt:lpstr>Understanding Industry Needs: Survey by PSRI</vt:lpstr>
      <vt:lpstr>Understanding Industry Needs: Survey by PSRI</vt:lpstr>
      <vt:lpstr>Outline</vt:lpstr>
      <vt:lpstr>Profiling MFIX-DEM: Benchmark cases </vt:lpstr>
      <vt:lpstr>Profiling MFIX-DEM: Benchmark cases </vt:lpstr>
      <vt:lpstr>Outline</vt:lpstr>
      <vt:lpstr>Profiling MFIX-DEM: Dense systems</vt:lpstr>
      <vt:lpstr>Profiling MFIX-DEM: Dilute systems</vt:lpstr>
      <vt:lpstr>Profiling MFIX-DEM: Performance assessment</vt:lpstr>
      <vt:lpstr>Profiling MFIX-DEM: Performance assessment</vt:lpstr>
      <vt:lpstr>Outline</vt:lpstr>
      <vt:lpstr>Preliminary Results:  General floating point optimization (Drag calculation) </vt:lpstr>
      <vt:lpstr>  Preliminary Results: Spatial sorting of particles  </vt:lpstr>
      <vt:lpstr>   Preliminary Results: State-based sorting of particles     </vt:lpstr>
      <vt:lpstr>   Preliminary Results: Sorting and drag   </vt:lpstr>
      <vt:lpstr>  Preliminary Results: Fluid cell operations  </vt:lpstr>
      <vt:lpstr>  Preliminary Results: Fluid cell operations  </vt:lpstr>
      <vt:lpstr>Summary</vt:lpstr>
      <vt:lpstr>Back up slide: Task list</vt:lpstr>
      <vt:lpstr>Back up slide: Computational Project Goals</vt:lpstr>
      <vt:lpstr>Back up slide: Profiling MFIX-DEM: Summary</vt:lpstr>
      <vt:lpstr>Back up slide: Algorithm for spatial reordering of particles</vt:lpstr>
      <vt:lpstr>    Back up slide: Sorting neighbor arrays   </vt:lpstr>
      <vt:lpstr>     Back up slide: Swap loop indices    </vt:lpstr>
      <vt:lpstr>Profiling MFIX-DEM: Performance assessment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Christine M. Hrenya</dc:creator>
  <cp:lastModifiedBy>Dietiker, Jean F. (CONTR)</cp:lastModifiedBy>
  <cp:revision>10014</cp:revision>
  <cp:lastPrinted>2000-09-13T03:39:47Z</cp:lastPrinted>
  <dcterms:created xsi:type="dcterms:W3CDTF">2010-09-29T18:07:42Z</dcterms:created>
  <dcterms:modified xsi:type="dcterms:W3CDTF">2016-08-23T14:10:16Z</dcterms:modified>
</cp:coreProperties>
</file>